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62" r:id="rId4"/>
    <p:sldId id="264" r:id="rId5"/>
    <p:sldId id="294" r:id="rId6"/>
    <p:sldId id="258" r:id="rId7"/>
    <p:sldId id="265" r:id="rId8"/>
    <p:sldId id="295" r:id="rId9"/>
    <p:sldId id="268" r:id="rId10"/>
    <p:sldId id="269" r:id="rId11"/>
    <p:sldId id="296" r:id="rId12"/>
    <p:sldId id="297" r:id="rId13"/>
    <p:sldId id="270" r:id="rId14"/>
    <p:sldId id="299" r:id="rId15"/>
    <p:sldId id="298" r:id="rId16"/>
    <p:sldId id="300" r:id="rId17"/>
    <p:sldId id="301" r:id="rId18"/>
    <p:sldId id="276" r:id="rId19"/>
    <p:sldId id="302" r:id="rId20"/>
    <p:sldId id="303" r:id="rId21"/>
    <p:sldId id="277" r:id="rId22"/>
    <p:sldId id="304" r:id="rId23"/>
    <p:sldId id="282" r:id="rId24"/>
    <p:sldId id="279" r:id="rId25"/>
    <p:sldId id="256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319" r:id="rId34"/>
    <p:sldId id="305" r:id="rId35"/>
    <p:sldId id="306" r:id="rId36"/>
    <p:sldId id="307" r:id="rId37"/>
    <p:sldId id="308" r:id="rId38"/>
    <p:sldId id="309" r:id="rId39"/>
    <p:sldId id="340" r:id="rId40"/>
    <p:sldId id="341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20" r:id="rId51"/>
    <p:sldId id="321" r:id="rId52"/>
    <p:sldId id="322" r:id="rId53"/>
    <p:sldId id="323" r:id="rId54"/>
    <p:sldId id="342" r:id="rId55"/>
    <p:sldId id="324" r:id="rId56"/>
    <p:sldId id="325" r:id="rId57"/>
    <p:sldId id="326" r:id="rId58"/>
    <p:sldId id="327" r:id="rId59"/>
    <p:sldId id="328" r:id="rId60"/>
    <p:sldId id="329" r:id="rId61"/>
    <p:sldId id="343" r:id="rId62"/>
    <p:sldId id="344" r:id="rId63"/>
    <p:sldId id="345" r:id="rId64"/>
    <p:sldId id="346" r:id="rId65"/>
    <p:sldId id="330" r:id="rId66"/>
    <p:sldId id="331" r:id="rId67"/>
    <p:sldId id="332" r:id="rId68"/>
    <p:sldId id="333" r:id="rId69"/>
    <p:sldId id="334" r:id="rId70"/>
    <p:sldId id="338" r:id="rId71"/>
    <p:sldId id="335" r:id="rId72"/>
    <p:sldId id="336" r:id="rId73"/>
    <p:sldId id="339" r:id="rId7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D6A7A"/>
    <a:srgbClr val="E75454"/>
    <a:srgbClr val="C9A6E4"/>
    <a:srgbClr val="AA72D4"/>
    <a:srgbClr val="7030A0"/>
    <a:srgbClr val="5C7392"/>
    <a:srgbClr val="FF5050"/>
    <a:srgbClr val="FFEFEB"/>
    <a:srgbClr val="F0F5F8"/>
    <a:srgbClr val="8EA0B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-102" y="-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pPr/>
              <a:t>2018-10-04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29803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pPr/>
              <a:t>2018-10-04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70498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pPr/>
              <a:t>2018-10-04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9072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pPr/>
              <a:t>2018-10-04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2943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pPr/>
              <a:t>2018-10-04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96618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pPr/>
              <a:t>2018-10-04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7838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pPr/>
              <a:t>2018-10-04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09929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pPr/>
              <a:t>2018-10-04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4400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pPr/>
              <a:t>2018-10-04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16545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pPr/>
              <a:t>2018-10-04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77316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pPr/>
              <a:t>2018-10-04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8069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C7B0C-A4BE-48B4-B30A-8543741380C6}" type="datetimeFigureOut">
              <a:rPr lang="ko-KR" altLang="en-US" smtClean="0"/>
              <a:pPr/>
              <a:t>2018-10-04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0DBCB-0EC8-4FD5-A030-6CCDDCA2C9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11360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kkoro.com/" TargetMode="External"/><Relationship Id="rId2" Type="http://schemas.openxmlformats.org/officeDocument/2006/relationships/hyperlink" Target="https://mafia42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ko.wikipedia.org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모서리가 둥근 직사각형 40"/>
          <p:cNvSpPr/>
          <p:nvPr/>
        </p:nvSpPr>
        <p:spPr>
          <a:xfrm>
            <a:off x="2274551" y="1427749"/>
            <a:ext cx="1143465" cy="10785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28600" h="317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90488" lvl="0" algn="ctr"/>
            <a:r>
              <a:rPr lang="en-US" altLang="ko-KR" sz="3600" b="1" i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t>M</a:t>
            </a:r>
            <a:endParaRPr lang="en-US" altLang="ko-KR" sz="3600" b="1" i="1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595351" y="1427749"/>
            <a:ext cx="1143465" cy="10785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28600" h="317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90488" lvl="0" algn="ctr"/>
            <a:r>
              <a:rPr lang="en-US" altLang="ko-KR" sz="3600" b="1" i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t>A</a:t>
            </a:r>
            <a:endParaRPr lang="en-US" altLang="ko-KR" sz="3600" b="1" i="1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957243" y="1427749"/>
            <a:ext cx="1143465" cy="10785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28600" h="317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90488" lvl="0" algn="ctr"/>
            <a:r>
              <a:rPr lang="en-US" altLang="ko-KR" sz="3600" b="1" i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t>F</a:t>
            </a:r>
            <a:endParaRPr lang="en-US" altLang="ko-KR" sz="3600" b="1" i="1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319135" y="1427749"/>
            <a:ext cx="1143465" cy="10785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28600" h="317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90488" lvl="0" algn="ctr"/>
            <a:r>
              <a:rPr lang="en-US" altLang="ko-KR" sz="3600" b="1" i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t>I</a:t>
            </a:r>
            <a:endParaRPr lang="en-US" altLang="ko-KR" sz="3600" b="1" i="1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7639935" y="1427749"/>
            <a:ext cx="1143465" cy="10785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28600" h="317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90488" lvl="0" algn="ctr"/>
            <a:r>
              <a:rPr lang="en-US" altLang="ko-KR" sz="3600" b="1" i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t>A</a:t>
            </a:r>
            <a:endParaRPr lang="en-US" altLang="ko-KR" sz="3600" b="1" i="1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962831" y="2762740"/>
            <a:ext cx="1143465" cy="10785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28600" h="317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90488" lvl="0" algn="ctr"/>
            <a:r>
              <a:rPr lang="en-US" altLang="ko-KR" sz="3600" b="1" i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t>G</a:t>
            </a:r>
            <a:endParaRPr lang="en-US" altLang="ko-KR" sz="3600" b="1" i="1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6324724" y="2762740"/>
            <a:ext cx="1143465" cy="10785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28600" h="317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90488" lvl="0" algn="ctr"/>
            <a:r>
              <a:rPr lang="en-US" altLang="ko-KR" sz="3600" b="1" i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t>A</a:t>
            </a:r>
            <a:endParaRPr lang="en-US" altLang="ko-KR" sz="3600" b="1" i="1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645524" y="2762740"/>
            <a:ext cx="1143465" cy="10785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28600" h="317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90488" lvl="0" algn="ctr"/>
            <a:r>
              <a:rPr lang="en-US" altLang="ko-KR" sz="3600" b="1" i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t>M</a:t>
            </a:r>
            <a:endParaRPr lang="en-US" altLang="ko-KR" sz="3600" b="1" i="1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9007416" y="2762740"/>
            <a:ext cx="1143465" cy="10785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28600" h="317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90488" lvl="0" algn="ctr"/>
            <a:r>
              <a:rPr lang="en-US" altLang="ko-KR" sz="3600" b="1" i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t>E</a:t>
            </a:r>
            <a:endParaRPr lang="en-US" altLang="ko-KR" sz="3600" b="1" i="1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59192" y="5432722"/>
            <a:ext cx="3672800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200" dirty="0" smtClean="0">
                <a:solidFill>
                  <a:srgbClr val="3A3A3A"/>
                </a:solidFill>
                <a:latin typeface="HY견고딕" pitchFamily="18" charset="-127"/>
                <a:ea typeface="HY견고딕" pitchFamily="18" charset="-127"/>
              </a:rPr>
              <a:t>협조 </a:t>
            </a:r>
            <a:r>
              <a:rPr lang="en-US" altLang="ko-KR" sz="1200" dirty="0" smtClean="0">
                <a:solidFill>
                  <a:srgbClr val="3A3A3A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200" dirty="0" smtClean="0">
                <a:solidFill>
                  <a:srgbClr val="3A3A3A"/>
                </a:solidFill>
                <a:latin typeface="HY견고딕" pitchFamily="18" charset="-127"/>
                <a:ea typeface="HY견고딕" pitchFamily="18" charset="-127"/>
              </a:rPr>
              <a:t>김광혁 </a:t>
            </a:r>
            <a:r>
              <a:rPr lang="en-US" altLang="ko-KR" sz="1200" dirty="0" smtClean="0">
                <a:solidFill>
                  <a:srgbClr val="3A3A3A"/>
                </a:solidFill>
                <a:latin typeface="HY견고딕" pitchFamily="18" charset="-127"/>
                <a:ea typeface="HY견고딕" pitchFamily="18" charset="-127"/>
              </a:rPr>
              <a:t>/ </a:t>
            </a:r>
            <a:r>
              <a:rPr lang="ko-KR" altLang="en-US" sz="1200" dirty="0" smtClean="0">
                <a:solidFill>
                  <a:srgbClr val="3A3A3A"/>
                </a:solidFill>
                <a:latin typeface="HY견고딕" pitchFamily="18" charset="-127"/>
                <a:ea typeface="HY견고딕" pitchFamily="18" charset="-127"/>
              </a:rPr>
              <a:t>김명준 </a:t>
            </a:r>
            <a:r>
              <a:rPr lang="en-US" altLang="ko-KR" sz="1200" dirty="0" smtClean="0">
                <a:solidFill>
                  <a:srgbClr val="3A3A3A"/>
                </a:solidFill>
                <a:latin typeface="HY견고딕" pitchFamily="18" charset="-127"/>
                <a:ea typeface="HY견고딕" pitchFamily="18" charset="-127"/>
              </a:rPr>
              <a:t>/ </a:t>
            </a:r>
            <a:r>
              <a:rPr lang="ko-KR" altLang="en-US" sz="1200" dirty="0" smtClean="0">
                <a:solidFill>
                  <a:srgbClr val="3A3A3A"/>
                </a:solidFill>
                <a:latin typeface="HY견고딕" pitchFamily="18" charset="-127"/>
                <a:ea typeface="HY견고딕" pitchFamily="18" charset="-127"/>
              </a:rPr>
              <a:t>심유석 </a:t>
            </a:r>
            <a:r>
              <a:rPr lang="en-US" altLang="ko-KR" sz="1200" dirty="0" smtClean="0">
                <a:solidFill>
                  <a:srgbClr val="3A3A3A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200" dirty="0" smtClean="0">
                <a:solidFill>
                  <a:srgbClr val="3A3A3A"/>
                </a:solidFill>
                <a:latin typeface="HY견고딕" pitchFamily="18" charset="-127"/>
                <a:ea typeface="HY견고딕" pitchFamily="18" charset="-127"/>
              </a:rPr>
              <a:t> 서지원 </a:t>
            </a:r>
            <a:r>
              <a:rPr lang="en-US" altLang="ko-KR" sz="1200" dirty="0" smtClean="0">
                <a:solidFill>
                  <a:srgbClr val="3A3A3A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200" dirty="0" smtClean="0">
                <a:solidFill>
                  <a:srgbClr val="3A3A3A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200" dirty="0" err="1" smtClean="0">
                <a:solidFill>
                  <a:srgbClr val="3A3A3A"/>
                </a:solidFill>
                <a:latin typeface="HY견고딕" pitchFamily="18" charset="-127"/>
                <a:ea typeface="HY견고딕" pitchFamily="18" charset="-127"/>
              </a:rPr>
              <a:t>이도협</a:t>
            </a:r>
            <a:endParaRPr lang="ko-KR" altLang="en-US" sz="1200" dirty="0">
              <a:solidFill>
                <a:srgbClr val="3A3A3A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274551" y="4097731"/>
            <a:ext cx="6508849" cy="10785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28600" h="317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altLang="ko-KR" sz="36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JAVA TEAM PROJECT</a:t>
            </a:r>
            <a:endParaRPr lang="en-US" altLang="ko-KR" sz="1050" dirty="0">
              <a:solidFill>
                <a:srgbClr val="3A3A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4297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1207008" y="1342768"/>
            <a:ext cx="5432689" cy="5172332"/>
          </a:xfrm>
          <a:prstGeom prst="roundRect">
            <a:avLst>
              <a:gd name="adj" fmla="val 4400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prstClr val="white"/>
                </a:solidFill>
              </a:rPr>
              <a:t>l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3. CODE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010400" y="1332141"/>
            <a:ext cx="4563763" cy="5159275"/>
          </a:xfrm>
          <a:prstGeom prst="roundRect">
            <a:avLst>
              <a:gd name="adj" fmla="val 5484"/>
            </a:avLst>
          </a:prstGeom>
          <a:solidFill>
            <a:srgbClr val="5C7392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3.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CODE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 smtClean="0">
                <a:solidFill>
                  <a:srgbClr val="3A3A3A"/>
                </a:solidFill>
              </a:rPr>
              <a:t>협조</a:t>
            </a:r>
            <a:endParaRPr lang="ko-KR" altLang="en-US" sz="1100" dirty="0">
              <a:solidFill>
                <a:srgbClr val="3A3A3A"/>
              </a:solidFill>
            </a:endParaRPr>
          </a:p>
        </p:txBody>
      </p:sp>
      <p:grpSp>
        <p:nvGrpSpPr>
          <p:cNvPr id="3" name="Group 14"/>
          <p:cNvGrpSpPr>
            <a:grpSpLocks noChangeAspect="1"/>
          </p:cNvGrpSpPr>
          <p:nvPr/>
        </p:nvGrpSpPr>
        <p:grpSpPr bwMode="auto">
          <a:xfrm>
            <a:off x="150402" y="521677"/>
            <a:ext cx="283317" cy="240323"/>
            <a:chOff x="3669" y="3943"/>
            <a:chExt cx="626" cy="531"/>
          </a:xfrm>
          <a:solidFill>
            <a:schemeClr val="bg1"/>
          </a:solidFill>
        </p:grpSpPr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21" name="한쪽 모서리가 잘린 사각형 20"/>
          <p:cNvSpPr/>
          <p:nvPr/>
        </p:nvSpPr>
        <p:spPr>
          <a:xfrm>
            <a:off x="1199178" y="1552645"/>
            <a:ext cx="2384053" cy="311151"/>
          </a:xfrm>
          <a:prstGeom prst="snip1Rect">
            <a:avLst>
              <a:gd name="adj" fmla="val 46055"/>
            </a:avLst>
          </a:prstGeom>
          <a:solidFill>
            <a:srgbClr val="5C7392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100" b="1" dirty="0" err="1" smtClean="0">
                <a:solidFill>
                  <a:schemeClr val="bg1"/>
                </a:solidFill>
                <a:latin typeface="+mn-ea"/>
              </a:rPr>
              <a:t>AppServer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9059" y="4425931"/>
            <a:ext cx="4918804" cy="2083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0630" y="1913467"/>
            <a:ext cx="5245398" cy="231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한쪽 모서리가 잘린 사각형 24"/>
          <p:cNvSpPr/>
          <p:nvPr/>
        </p:nvSpPr>
        <p:spPr>
          <a:xfrm flipH="1">
            <a:off x="4264112" y="4101111"/>
            <a:ext cx="2384053" cy="311151"/>
          </a:xfrm>
          <a:prstGeom prst="snip1Rect">
            <a:avLst>
              <a:gd name="adj" fmla="val 46055"/>
            </a:avLst>
          </a:prstGeom>
          <a:solidFill>
            <a:srgbClr val="5C7392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100" b="1" dirty="0" err="1" smtClean="0">
                <a:solidFill>
                  <a:schemeClr val="bg1"/>
                </a:solidFill>
                <a:latin typeface="+mn-ea"/>
              </a:rPr>
              <a:t>MafiaClient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692003" y="2456455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en-US" altLang="ko-KR" sz="1200" b="1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AppServer</a:t>
            </a: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 </a:t>
            </a:r>
            <a:r>
              <a:rPr lang="en-US" altLang="ko-KR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class </a:t>
            </a:r>
            <a:r>
              <a:rPr lang="ko-KR" altLang="en-US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에서 서버 소켓 생성</a:t>
            </a:r>
          </a:p>
          <a:p>
            <a:pPr marL="90488" lvl="0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Accept(); </a:t>
            </a:r>
            <a:r>
              <a:rPr lang="ko-KR" altLang="en-US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를 통해 접속 대기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692003" y="4425931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en-US" altLang="ko-KR" sz="1200" b="1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MafiaLogin</a:t>
            </a: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 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에서 </a:t>
            </a: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Start 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버튼을 입력 받아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  <a:p>
            <a:pPr marL="90488" lvl="0">
              <a:lnSpc>
                <a:spcPct val="150000"/>
              </a:lnSpc>
            </a:pPr>
            <a:r>
              <a:rPr lang="en-US" altLang="ko-KR" sz="1200" b="1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MafiaClient</a:t>
            </a: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 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실행과 함께 </a:t>
            </a: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socket 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생성</a:t>
            </a: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 </a:t>
            </a:r>
            <a:endParaRPr lang="ko-KR" altLang="en-US" sz="1200" b="1" dirty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692003" y="5375285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서버로 접속한 유저의 아이디를 전송하여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참가자 이름을 불러오는데 사용</a:t>
            </a:r>
            <a:endParaRPr lang="ko-KR" altLang="en-US" sz="1200" b="1" dirty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264112" y="5630333"/>
            <a:ext cx="3427891" cy="0"/>
          </a:xfrm>
          <a:prstGeom prst="straightConnector1">
            <a:avLst/>
          </a:prstGeom>
          <a:ln w="12700">
            <a:solidFill>
              <a:schemeClr val="accent2"/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5262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7403941" y="5259349"/>
            <a:ext cx="4179351" cy="956892"/>
          </a:xfrm>
          <a:prstGeom prst="roundRect">
            <a:avLst>
              <a:gd name="adj" fmla="val 5484"/>
            </a:avLst>
          </a:prstGeom>
          <a:solidFill>
            <a:srgbClr val="5C7392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7008" y="1342768"/>
            <a:ext cx="5432689" cy="5172332"/>
          </a:xfrm>
          <a:prstGeom prst="roundRect">
            <a:avLst>
              <a:gd name="adj" fmla="val 4400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prstClr val="white"/>
                </a:solidFill>
              </a:rPr>
              <a:t>l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3. CODE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3.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CODE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 smtClean="0">
                <a:solidFill>
                  <a:srgbClr val="3A3A3A"/>
                </a:solidFill>
              </a:rPr>
              <a:t>협조</a:t>
            </a:r>
            <a:endParaRPr lang="ko-KR" altLang="en-US" sz="1100" dirty="0">
              <a:solidFill>
                <a:srgbClr val="3A3A3A"/>
              </a:solidFill>
            </a:endParaRPr>
          </a:p>
        </p:txBody>
      </p:sp>
      <p:grpSp>
        <p:nvGrpSpPr>
          <p:cNvPr id="3" name="Group 14"/>
          <p:cNvGrpSpPr>
            <a:grpSpLocks noChangeAspect="1"/>
          </p:cNvGrpSpPr>
          <p:nvPr/>
        </p:nvGrpSpPr>
        <p:grpSpPr bwMode="auto">
          <a:xfrm>
            <a:off x="150402" y="521677"/>
            <a:ext cx="283317" cy="240323"/>
            <a:chOff x="3669" y="3943"/>
            <a:chExt cx="626" cy="531"/>
          </a:xfrm>
          <a:solidFill>
            <a:schemeClr val="bg1"/>
          </a:solidFill>
        </p:grpSpPr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21" name="한쪽 모서리가 잘린 사각형 20"/>
          <p:cNvSpPr/>
          <p:nvPr/>
        </p:nvSpPr>
        <p:spPr>
          <a:xfrm>
            <a:off x="1207008" y="1603203"/>
            <a:ext cx="2384053" cy="311151"/>
          </a:xfrm>
          <a:prstGeom prst="snip1Rect">
            <a:avLst>
              <a:gd name="adj" fmla="val 46055"/>
            </a:avLst>
          </a:prstGeom>
          <a:solidFill>
            <a:srgbClr val="5C7392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100" b="1" dirty="0" err="1" smtClean="0">
                <a:solidFill>
                  <a:schemeClr val="bg1"/>
                </a:solidFill>
                <a:latin typeface="+mn-ea"/>
              </a:rPr>
              <a:t>MafiaClient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6855" y="2062844"/>
            <a:ext cx="4260474" cy="4290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38733" y="1435788"/>
            <a:ext cx="3297670" cy="199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38733" y="3726442"/>
            <a:ext cx="4752012" cy="1532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1879134" y="5712903"/>
            <a:ext cx="2457974" cy="213548"/>
          </a:xfrm>
          <a:prstGeom prst="rect">
            <a:avLst/>
          </a:prstGeom>
          <a:noFill/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904300" y="2692865"/>
            <a:ext cx="1224793" cy="134225"/>
          </a:xfrm>
          <a:prstGeom prst="rect">
            <a:avLst/>
          </a:prstGeom>
          <a:noFill/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꺾인 연결선 3"/>
          <p:cNvCxnSpPr>
            <a:stCxn id="15" idx="0"/>
          </p:cNvCxnSpPr>
          <p:nvPr/>
        </p:nvCxnSpPr>
        <p:spPr>
          <a:xfrm rot="5400000" flipH="1" flipV="1">
            <a:off x="5049939" y="101189"/>
            <a:ext cx="58435" cy="5124918"/>
          </a:xfrm>
          <a:prstGeom prst="bentConnector2">
            <a:avLst/>
          </a:prstGeom>
          <a:ln w="12700">
            <a:solidFill>
              <a:schemeClr val="accent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7893339" y="5366658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입력내용이</a:t>
            </a:r>
            <a:r>
              <a:rPr lang="ko-KR" altLang="en-US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 </a:t>
            </a:r>
            <a:r>
              <a:rPr lang="ko-KR" altLang="en-US" sz="1200" b="1" dirty="0" err="1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없는경우</a:t>
            </a:r>
            <a:r>
              <a:rPr lang="ko-KR" altLang="en-US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 전송 </a:t>
            </a:r>
            <a:r>
              <a:rPr lang="en-US" altLang="ko-KR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X</a:t>
            </a:r>
          </a:p>
          <a:p>
            <a:pPr marL="90488" lvl="0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아이디</a:t>
            </a:r>
            <a:r>
              <a:rPr lang="en-US" altLang="ko-KR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#</a:t>
            </a:r>
            <a:r>
              <a:rPr lang="ko-KR" altLang="en-US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메시지</a:t>
            </a:r>
            <a:r>
              <a:rPr lang="en-US" altLang="ko-KR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#</a:t>
            </a:r>
            <a:r>
              <a:rPr lang="ko-KR" altLang="en-US" sz="1200" b="1" dirty="0" err="1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직업코드</a:t>
            </a:r>
            <a:r>
              <a:rPr lang="ko-KR" altLang="en-US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 형식으로 전송</a:t>
            </a:r>
          </a:p>
        </p:txBody>
      </p:sp>
      <p:cxnSp>
        <p:nvCxnSpPr>
          <p:cNvPr id="8" name="꺾인 연결선 7"/>
          <p:cNvCxnSpPr>
            <a:stCxn id="14" idx="0"/>
          </p:cNvCxnSpPr>
          <p:nvPr/>
        </p:nvCxnSpPr>
        <p:spPr>
          <a:xfrm rot="5400000" flipH="1" flipV="1">
            <a:off x="4292249" y="2666419"/>
            <a:ext cx="1862356" cy="4230612"/>
          </a:xfrm>
          <a:prstGeom prst="bentConnector2">
            <a:avLst/>
          </a:prstGeom>
          <a:ln w="12700">
            <a:solidFill>
              <a:schemeClr val="accent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5262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1207008" y="1342768"/>
            <a:ext cx="5432689" cy="5172332"/>
          </a:xfrm>
          <a:prstGeom prst="roundRect">
            <a:avLst>
              <a:gd name="adj" fmla="val 4400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prstClr val="white"/>
                </a:solidFill>
              </a:rPr>
              <a:t>l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3. CODE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010400" y="3051110"/>
            <a:ext cx="4563763" cy="3440306"/>
          </a:xfrm>
          <a:prstGeom prst="roundRect">
            <a:avLst>
              <a:gd name="adj" fmla="val 5484"/>
            </a:avLst>
          </a:prstGeom>
          <a:solidFill>
            <a:srgbClr val="5C7392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3.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CODE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 smtClean="0">
                <a:solidFill>
                  <a:srgbClr val="3A3A3A"/>
                </a:solidFill>
              </a:rPr>
              <a:t>협조</a:t>
            </a:r>
            <a:endParaRPr lang="ko-KR" altLang="en-US" sz="1100" dirty="0">
              <a:solidFill>
                <a:srgbClr val="3A3A3A"/>
              </a:solidFill>
            </a:endParaRPr>
          </a:p>
        </p:txBody>
      </p:sp>
      <p:grpSp>
        <p:nvGrpSpPr>
          <p:cNvPr id="3" name="Group 14"/>
          <p:cNvGrpSpPr>
            <a:grpSpLocks noChangeAspect="1"/>
          </p:cNvGrpSpPr>
          <p:nvPr/>
        </p:nvGrpSpPr>
        <p:grpSpPr bwMode="auto">
          <a:xfrm>
            <a:off x="150402" y="521677"/>
            <a:ext cx="283317" cy="240323"/>
            <a:chOff x="3669" y="3943"/>
            <a:chExt cx="626" cy="531"/>
          </a:xfrm>
          <a:solidFill>
            <a:schemeClr val="bg1"/>
          </a:solidFill>
        </p:grpSpPr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21" name="한쪽 모서리가 잘린 사각형 20"/>
          <p:cNvSpPr/>
          <p:nvPr/>
        </p:nvSpPr>
        <p:spPr>
          <a:xfrm>
            <a:off x="1199178" y="1552645"/>
            <a:ext cx="2384053" cy="311151"/>
          </a:xfrm>
          <a:prstGeom prst="snip1Rect">
            <a:avLst>
              <a:gd name="adj" fmla="val 46055"/>
            </a:avLst>
          </a:prstGeom>
          <a:solidFill>
            <a:srgbClr val="5C7392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100" b="1" dirty="0" err="1" smtClean="0">
                <a:solidFill>
                  <a:schemeClr val="bg1"/>
                </a:solidFill>
                <a:latin typeface="+mn-ea"/>
              </a:rPr>
              <a:t>MafiaClientThread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692003" y="3476577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아이디를 받아 서버의 </a:t>
            </a:r>
            <a:r>
              <a:rPr lang="en-US" altLang="ko-KR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Names </a:t>
            </a:r>
            <a:r>
              <a:rPr lang="ko-KR" altLang="en-US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에 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추가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참가자 </a:t>
            </a:r>
            <a:r>
              <a:rPr lang="ko-KR" altLang="en-US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리스트 작성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692003" y="4425931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레디 버튼을 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통해 정보를 서버에 </a:t>
            </a:r>
            <a:r>
              <a:rPr lang="ko-KR" altLang="en-US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보내 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레디 </a:t>
            </a:r>
            <a:r>
              <a:rPr lang="ko-KR" altLang="en-US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인원 수 파악 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692003" y="5375285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서버의 </a:t>
            </a:r>
            <a:r>
              <a:rPr lang="en-US" altLang="ko-KR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ready </a:t>
            </a:r>
            <a:r>
              <a:rPr lang="ko-KR" altLang="en-US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변수 값을 받아 참가자</a:t>
            </a:r>
            <a:r>
              <a:rPr lang="en-US" altLang="ko-KR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(6</a:t>
            </a: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)</a:t>
            </a:r>
          </a:p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만큼 </a:t>
            </a:r>
            <a:r>
              <a:rPr lang="ko-KR" altLang="en-US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준비가 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되면 게임 시작</a:t>
            </a:r>
            <a:endParaRPr lang="ko-KR" altLang="en-US" sz="1200" b="1" dirty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9529" y="2159000"/>
            <a:ext cx="5127946" cy="358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꺾인 연결선 6"/>
          <p:cNvCxnSpPr>
            <a:endCxn id="13" idx="1"/>
          </p:cNvCxnSpPr>
          <p:nvPr/>
        </p:nvCxnSpPr>
        <p:spPr>
          <a:xfrm flipV="1">
            <a:off x="5079076" y="3822822"/>
            <a:ext cx="2612927" cy="441607"/>
          </a:xfrm>
          <a:prstGeom prst="bentConnector3">
            <a:avLst/>
          </a:prstGeom>
          <a:ln w="12700">
            <a:solidFill>
              <a:schemeClr val="accent2"/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/>
          <p:nvPr/>
        </p:nvCxnSpPr>
        <p:spPr>
          <a:xfrm>
            <a:off x="3903502" y="4807696"/>
            <a:ext cx="3788501" cy="1"/>
          </a:xfrm>
          <a:prstGeom prst="bentConnector3">
            <a:avLst/>
          </a:prstGeom>
          <a:ln w="12700">
            <a:solidFill>
              <a:schemeClr val="accent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endCxn id="15" idx="1"/>
          </p:cNvCxnSpPr>
          <p:nvPr/>
        </p:nvCxnSpPr>
        <p:spPr>
          <a:xfrm>
            <a:off x="4273420" y="5215812"/>
            <a:ext cx="3418583" cy="505718"/>
          </a:xfrm>
          <a:prstGeom prst="bentConnector3">
            <a:avLst/>
          </a:prstGeom>
          <a:ln w="12700">
            <a:solidFill>
              <a:schemeClr val="accent2"/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74846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1207008" y="1342768"/>
            <a:ext cx="5432689" cy="5172332"/>
          </a:xfrm>
          <a:prstGeom prst="roundRect">
            <a:avLst>
              <a:gd name="adj" fmla="val 4400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prstClr val="white"/>
                </a:solidFill>
              </a:rPr>
              <a:t>l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3. CODE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010400" y="1332140"/>
            <a:ext cx="4563763" cy="2358411"/>
          </a:xfrm>
          <a:prstGeom prst="roundRect">
            <a:avLst>
              <a:gd name="adj" fmla="val 5484"/>
            </a:avLst>
          </a:prstGeom>
          <a:solidFill>
            <a:srgbClr val="5C7392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3.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CODE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 smtClean="0">
                <a:solidFill>
                  <a:srgbClr val="3A3A3A"/>
                </a:solidFill>
              </a:rPr>
              <a:t>협조</a:t>
            </a:r>
            <a:endParaRPr lang="ko-KR" altLang="en-US" sz="1100" dirty="0">
              <a:solidFill>
                <a:srgbClr val="3A3A3A"/>
              </a:solidFill>
            </a:endParaRPr>
          </a:p>
        </p:txBody>
      </p:sp>
      <p:grpSp>
        <p:nvGrpSpPr>
          <p:cNvPr id="3" name="Group 14"/>
          <p:cNvGrpSpPr>
            <a:grpSpLocks noChangeAspect="1"/>
          </p:cNvGrpSpPr>
          <p:nvPr/>
        </p:nvGrpSpPr>
        <p:grpSpPr bwMode="auto">
          <a:xfrm>
            <a:off x="150402" y="521677"/>
            <a:ext cx="283317" cy="240323"/>
            <a:chOff x="3669" y="3943"/>
            <a:chExt cx="626" cy="531"/>
          </a:xfrm>
          <a:solidFill>
            <a:schemeClr val="bg1"/>
          </a:solidFill>
        </p:grpSpPr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150" y="1455294"/>
            <a:ext cx="4912404" cy="4947279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4161616"/>
            <a:ext cx="3094653" cy="2240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모서리가 둥근 직사각형 10"/>
          <p:cNvSpPr/>
          <p:nvPr/>
        </p:nvSpPr>
        <p:spPr>
          <a:xfrm>
            <a:off x="7645350" y="1715578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게임 시작 시 무작위로 </a:t>
            </a: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2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명의 유저를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마피아로 선정</a:t>
            </a:r>
            <a:endParaRPr lang="ko-KR" altLang="en-US" sz="1200" b="1" dirty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645350" y="2625635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마피아라는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 정보를 대상자에게만 전송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  <a:p>
            <a:pPr marL="90488" lvl="0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Job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이라는 직업을 나타내는 변수 변경</a:t>
            </a:r>
            <a:endParaRPr lang="ko-KR" altLang="en-US" sz="1200" b="1" dirty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97355" y="2341984"/>
            <a:ext cx="1800808" cy="125030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2" idx="2"/>
          </p:cNvCxnSpPr>
          <p:nvPr/>
        </p:nvCxnSpPr>
        <p:spPr>
          <a:xfrm rot="16200000" flipH="1">
            <a:off x="5877508" y="3112536"/>
            <a:ext cx="653143" cy="1612641"/>
          </a:xfrm>
          <a:prstGeom prst="bentConnector2">
            <a:avLst/>
          </a:prstGeom>
          <a:ln w="12700">
            <a:solidFill>
              <a:schemeClr val="accent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7692003" y="1643744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입력내용이</a:t>
            </a:r>
            <a:r>
              <a:rPr lang="ko-KR" altLang="en-US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 </a:t>
            </a:r>
            <a:r>
              <a:rPr lang="ko-KR" altLang="en-US" sz="1200" b="1" dirty="0" err="1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없는경우</a:t>
            </a:r>
            <a:r>
              <a:rPr lang="ko-KR" altLang="en-US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 전송 </a:t>
            </a:r>
            <a:r>
              <a:rPr lang="en-US" altLang="ko-KR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X</a:t>
            </a:r>
          </a:p>
          <a:p>
            <a:pPr marL="90488" lvl="0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아이디</a:t>
            </a:r>
            <a:r>
              <a:rPr lang="en-US" altLang="ko-KR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#</a:t>
            </a:r>
            <a:r>
              <a:rPr lang="ko-KR" altLang="en-US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메시지</a:t>
            </a:r>
            <a:r>
              <a:rPr lang="en-US" altLang="ko-KR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#</a:t>
            </a:r>
            <a:r>
              <a:rPr lang="ko-KR" altLang="en-US" sz="1200" b="1" dirty="0" err="1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직업코드</a:t>
            </a:r>
            <a:r>
              <a:rPr lang="ko-KR" altLang="en-US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 형식으로 전송</a:t>
            </a:r>
          </a:p>
        </p:txBody>
      </p:sp>
    </p:spTree>
    <p:extLst>
      <p:ext uri="{BB962C8B-B14F-4D97-AF65-F5344CB8AC3E}">
        <p14:creationId xmlns:p14="http://schemas.microsoft.com/office/powerpoint/2010/main" xmlns="" val="45262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1207008" y="1342768"/>
            <a:ext cx="5432689" cy="5172332"/>
          </a:xfrm>
          <a:prstGeom prst="roundRect">
            <a:avLst>
              <a:gd name="adj" fmla="val 4400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prstClr val="white"/>
                </a:solidFill>
              </a:rPr>
              <a:t>l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3. CODE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010400" y="1332140"/>
            <a:ext cx="4563763" cy="2358411"/>
          </a:xfrm>
          <a:prstGeom prst="roundRect">
            <a:avLst>
              <a:gd name="adj" fmla="val 5484"/>
            </a:avLst>
          </a:prstGeom>
          <a:solidFill>
            <a:srgbClr val="5C7392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3.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CODE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 smtClean="0">
                <a:solidFill>
                  <a:srgbClr val="3A3A3A"/>
                </a:solidFill>
              </a:rPr>
              <a:t>협조</a:t>
            </a:r>
            <a:endParaRPr lang="ko-KR" altLang="en-US" sz="1100" dirty="0">
              <a:solidFill>
                <a:srgbClr val="3A3A3A"/>
              </a:solidFill>
            </a:endParaRPr>
          </a:p>
        </p:txBody>
      </p:sp>
      <p:grpSp>
        <p:nvGrpSpPr>
          <p:cNvPr id="3" name="Group 14"/>
          <p:cNvGrpSpPr>
            <a:grpSpLocks noChangeAspect="1"/>
          </p:cNvGrpSpPr>
          <p:nvPr/>
        </p:nvGrpSpPr>
        <p:grpSpPr bwMode="auto">
          <a:xfrm>
            <a:off x="150402" y="521677"/>
            <a:ext cx="283317" cy="240323"/>
            <a:chOff x="3669" y="3943"/>
            <a:chExt cx="626" cy="531"/>
          </a:xfrm>
          <a:solidFill>
            <a:schemeClr val="bg1"/>
          </a:solidFill>
        </p:grpSpPr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150" y="1455294"/>
            <a:ext cx="4912404" cy="4947279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7645350" y="1715578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투표 시간 이외에는 투표 버튼 비활성화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  <a:p>
            <a:pPr marL="90488" lvl="0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Button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의</a:t>
            </a: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 disable 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이미지 변경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645350" y="2625635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기존에 입력 받은 </a:t>
            </a: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names 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를 불러와 각각 </a:t>
            </a: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Label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에 입력</a:t>
            </a:r>
            <a:endParaRPr lang="ko-KR" altLang="en-US" sz="1200" b="1" dirty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30620" y="4282751"/>
            <a:ext cx="373226" cy="1119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009" y="4278938"/>
            <a:ext cx="5057775" cy="1409700"/>
          </a:xfrm>
          <a:prstGeom prst="rect">
            <a:avLst/>
          </a:prstGeom>
        </p:spPr>
      </p:pic>
      <p:cxnSp>
        <p:nvCxnSpPr>
          <p:cNvPr id="7" name="꺾인 연결선 6"/>
          <p:cNvCxnSpPr>
            <a:stCxn id="2" idx="3"/>
          </p:cNvCxnSpPr>
          <p:nvPr/>
        </p:nvCxnSpPr>
        <p:spPr>
          <a:xfrm>
            <a:off x="5103846" y="4338735"/>
            <a:ext cx="2369974" cy="494522"/>
          </a:xfrm>
          <a:prstGeom prst="bentConnector3">
            <a:avLst>
              <a:gd name="adj1" fmla="val 58661"/>
            </a:avLst>
          </a:prstGeom>
          <a:ln w="12700">
            <a:solidFill>
              <a:schemeClr val="accent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42855" y="5284215"/>
            <a:ext cx="827315" cy="40442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3"/>
          </p:cNvCxnSpPr>
          <p:nvPr/>
        </p:nvCxnSpPr>
        <p:spPr>
          <a:xfrm flipV="1">
            <a:off x="6270170" y="4991878"/>
            <a:ext cx="1203650" cy="49454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33601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1207008" y="1342768"/>
            <a:ext cx="5432689" cy="5172332"/>
          </a:xfrm>
          <a:prstGeom prst="roundRect">
            <a:avLst>
              <a:gd name="adj" fmla="val 4400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prstClr val="white"/>
                </a:solidFill>
              </a:rPr>
              <a:t>l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3. CODE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59220" y="101319"/>
            <a:ext cx="4468570" cy="1924452"/>
          </a:xfrm>
          <a:prstGeom prst="roundRect">
            <a:avLst>
              <a:gd name="adj" fmla="val 5484"/>
            </a:avLst>
          </a:prstGeom>
          <a:solidFill>
            <a:srgbClr val="5C7392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3.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CODE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 smtClean="0">
                <a:solidFill>
                  <a:srgbClr val="3A3A3A"/>
                </a:solidFill>
              </a:rPr>
              <a:t>협조</a:t>
            </a:r>
            <a:endParaRPr lang="ko-KR" altLang="en-US" sz="1100" dirty="0">
              <a:solidFill>
                <a:srgbClr val="3A3A3A"/>
              </a:solidFill>
            </a:endParaRPr>
          </a:p>
        </p:txBody>
      </p:sp>
      <p:grpSp>
        <p:nvGrpSpPr>
          <p:cNvPr id="3" name="Group 14"/>
          <p:cNvGrpSpPr>
            <a:grpSpLocks noChangeAspect="1"/>
          </p:cNvGrpSpPr>
          <p:nvPr/>
        </p:nvGrpSpPr>
        <p:grpSpPr bwMode="auto">
          <a:xfrm>
            <a:off x="150402" y="521677"/>
            <a:ext cx="283317" cy="240323"/>
            <a:chOff x="3669" y="3943"/>
            <a:chExt cx="626" cy="531"/>
          </a:xfrm>
          <a:solidFill>
            <a:schemeClr val="bg1"/>
          </a:solidFill>
        </p:grpSpPr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150" y="1455294"/>
            <a:ext cx="4912404" cy="4947279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7793227" y="1150843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1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초 </a:t>
            </a: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(1000ms)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마다 반복하여 수행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시간</a:t>
            </a: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(</a:t>
            </a:r>
            <a:r>
              <a:rPr lang="en-US" altLang="ko-KR" sz="1200" b="1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i</a:t>
            </a: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)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이 </a:t>
            </a: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0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보다 작아지면 투표를 수행 </a:t>
            </a:r>
            <a:endParaRPr lang="ko-KR" altLang="en-US" sz="1200" b="1" dirty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645350" y="2625635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마피아라는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 정보를 대상자에게만 전송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  <a:p>
            <a:pPr marL="90488" lvl="0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Job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이라는 직업을 나타내는 변수 변경</a:t>
            </a:r>
            <a:endParaRPr lang="ko-KR" altLang="en-US" sz="1200" b="1" dirty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793227" y="290601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Timer &amp; </a:t>
            </a:r>
            <a:r>
              <a:rPr lang="en-US" altLang="ko-KR" sz="1200" b="1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TimerTask</a:t>
            </a: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 class 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를 통해 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낮과</a:t>
            </a:r>
            <a:r>
              <a:rPr lang="en-US" altLang="ko-KR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 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밤 시간 및 타이머 구현</a:t>
            </a:r>
            <a:endParaRPr lang="ko-KR" altLang="en-US" sz="1200" b="1" dirty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83619" y="2408067"/>
            <a:ext cx="814348" cy="24617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93902" y="2290139"/>
            <a:ext cx="4433888" cy="4224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꺾인 연결선 6"/>
          <p:cNvCxnSpPr>
            <a:stCxn id="2" idx="3"/>
          </p:cNvCxnSpPr>
          <p:nvPr/>
        </p:nvCxnSpPr>
        <p:spPr>
          <a:xfrm>
            <a:off x="2397967" y="2531155"/>
            <a:ext cx="5551715" cy="2255449"/>
          </a:xfrm>
          <a:prstGeom prst="bentConnector3">
            <a:avLst>
              <a:gd name="adj1" fmla="val 74034"/>
            </a:avLst>
          </a:prstGeom>
          <a:ln w="12700">
            <a:solidFill>
              <a:schemeClr val="accent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816220" y="2100347"/>
            <a:ext cx="541176" cy="24617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23" idx="3"/>
          </p:cNvCxnSpPr>
          <p:nvPr/>
        </p:nvCxnSpPr>
        <p:spPr>
          <a:xfrm>
            <a:off x="4357396" y="2223435"/>
            <a:ext cx="3694922" cy="1415504"/>
          </a:xfrm>
          <a:prstGeom prst="bentConnector3">
            <a:avLst>
              <a:gd name="adj1" fmla="val 68939"/>
            </a:avLst>
          </a:prstGeom>
          <a:ln w="12700">
            <a:solidFill>
              <a:schemeClr val="accent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4145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1207008" y="1342768"/>
            <a:ext cx="5432689" cy="5172332"/>
          </a:xfrm>
          <a:prstGeom prst="roundRect">
            <a:avLst>
              <a:gd name="adj" fmla="val 4400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prstClr val="white"/>
                </a:solidFill>
              </a:rPr>
              <a:t>l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3. CODE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59220" y="102130"/>
            <a:ext cx="4468570" cy="1856792"/>
          </a:xfrm>
          <a:prstGeom prst="roundRect">
            <a:avLst>
              <a:gd name="adj" fmla="val 5484"/>
            </a:avLst>
          </a:prstGeom>
          <a:solidFill>
            <a:srgbClr val="5C7392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3.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CODE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 smtClean="0">
                <a:solidFill>
                  <a:srgbClr val="3A3A3A"/>
                </a:solidFill>
              </a:rPr>
              <a:t>협조</a:t>
            </a:r>
            <a:endParaRPr lang="ko-KR" altLang="en-US" sz="1100" dirty="0">
              <a:solidFill>
                <a:srgbClr val="3A3A3A"/>
              </a:solidFill>
            </a:endParaRPr>
          </a:p>
        </p:txBody>
      </p:sp>
      <p:grpSp>
        <p:nvGrpSpPr>
          <p:cNvPr id="3" name="Group 14"/>
          <p:cNvGrpSpPr>
            <a:grpSpLocks noChangeAspect="1"/>
          </p:cNvGrpSpPr>
          <p:nvPr/>
        </p:nvGrpSpPr>
        <p:grpSpPr bwMode="auto">
          <a:xfrm>
            <a:off x="150402" y="521677"/>
            <a:ext cx="283317" cy="240323"/>
            <a:chOff x="3669" y="3943"/>
            <a:chExt cx="626" cy="531"/>
          </a:xfrm>
          <a:solidFill>
            <a:schemeClr val="bg1"/>
          </a:solidFill>
        </p:grpSpPr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7793227" y="1141512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투표 완료 시 투표 버튼 비활성화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투표 종료까지 대기 및 채팅 불가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793227" y="290601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낮일 경우 생존자 전원 투표 가능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밤일 경우 마피아만 투표 가능</a:t>
            </a:r>
            <a:endParaRPr lang="ko-KR" altLang="en-US" sz="1200" b="1" dirty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71" y="1545551"/>
            <a:ext cx="4733162" cy="476676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485439" y="3843506"/>
            <a:ext cx="814348" cy="3645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716833" y="3597330"/>
            <a:ext cx="681134" cy="24617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4332" y="2219707"/>
            <a:ext cx="5265556" cy="3976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4" name="꺾인 연결선 23"/>
          <p:cNvCxnSpPr>
            <a:stCxn id="23" idx="3"/>
          </p:cNvCxnSpPr>
          <p:nvPr/>
        </p:nvCxnSpPr>
        <p:spPr>
          <a:xfrm flipV="1">
            <a:off x="2397967" y="2698908"/>
            <a:ext cx="4469364" cy="1021510"/>
          </a:xfrm>
          <a:prstGeom prst="bentConnector3">
            <a:avLst>
              <a:gd name="adj1" fmla="val 91336"/>
            </a:avLst>
          </a:prstGeom>
          <a:ln w="12700">
            <a:solidFill>
              <a:schemeClr val="accent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stCxn id="2" idx="3"/>
          </p:cNvCxnSpPr>
          <p:nvPr/>
        </p:nvCxnSpPr>
        <p:spPr>
          <a:xfrm>
            <a:off x="5299787" y="4025806"/>
            <a:ext cx="2388637" cy="92874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35966" y="5597191"/>
            <a:ext cx="2777413" cy="24617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>
            <a:stCxn id="27" idx="3"/>
          </p:cNvCxnSpPr>
          <p:nvPr/>
        </p:nvCxnSpPr>
        <p:spPr>
          <a:xfrm flipV="1">
            <a:off x="4413379" y="5663682"/>
            <a:ext cx="2519266" cy="56597"/>
          </a:xfrm>
          <a:prstGeom prst="bentConnector3">
            <a:avLst>
              <a:gd name="adj1" fmla="val 82222"/>
            </a:avLst>
          </a:prstGeom>
          <a:ln w="12700">
            <a:solidFill>
              <a:schemeClr val="accent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8689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1207008" y="1342768"/>
            <a:ext cx="5432689" cy="5172332"/>
          </a:xfrm>
          <a:prstGeom prst="roundRect">
            <a:avLst>
              <a:gd name="adj" fmla="val 4400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prstClr val="white"/>
                </a:solidFill>
              </a:rPr>
              <a:t>l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3. CODE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010400" y="3107094"/>
            <a:ext cx="4563763" cy="3384322"/>
          </a:xfrm>
          <a:prstGeom prst="roundRect">
            <a:avLst>
              <a:gd name="adj" fmla="val 5484"/>
            </a:avLst>
          </a:prstGeom>
          <a:solidFill>
            <a:srgbClr val="5C7392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3.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CODE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 smtClean="0">
                <a:solidFill>
                  <a:srgbClr val="3A3A3A"/>
                </a:solidFill>
              </a:rPr>
              <a:t>협조</a:t>
            </a:r>
            <a:endParaRPr lang="ko-KR" altLang="en-US" sz="1100" dirty="0">
              <a:solidFill>
                <a:srgbClr val="3A3A3A"/>
              </a:solidFill>
            </a:endParaRPr>
          </a:p>
        </p:txBody>
      </p:sp>
      <p:grpSp>
        <p:nvGrpSpPr>
          <p:cNvPr id="3" name="Group 14"/>
          <p:cNvGrpSpPr>
            <a:grpSpLocks noChangeAspect="1"/>
          </p:cNvGrpSpPr>
          <p:nvPr/>
        </p:nvGrpSpPr>
        <p:grpSpPr bwMode="auto">
          <a:xfrm>
            <a:off x="150402" y="521677"/>
            <a:ext cx="283317" cy="240323"/>
            <a:chOff x="3669" y="3943"/>
            <a:chExt cx="626" cy="531"/>
          </a:xfrm>
          <a:solidFill>
            <a:schemeClr val="bg1"/>
          </a:solidFill>
        </p:grpSpPr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21" name="한쪽 모서리가 잘린 사각형 20"/>
          <p:cNvSpPr/>
          <p:nvPr/>
        </p:nvSpPr>
        <p:spPr>
          <a:xfrm>
            <a:off x="1199178" y="1552645"/>
            <a:ext cx="2384053" cy="311151"/>
          </a:xfrm>
          <a:prstGeom prst="snip1Rect">
            <a:avLst>
              <a:gd name="adj" fmla="val 46055"/>
            </a:avLst>
          </a:prstGeom>
          <a:solidFill>
            <a:srgbClr val="5C7392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100" b="1" dirty="0" err="1" smtClean="0">
                <a:solidFill>
                  <a:schemeClr val="bg1"/>
                </a:solidFill>
                <a:latin typeface="+mn-ea"/>
              </a:rPr>
              <a:t>AppServerThread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692003" y="3476577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남은 인원 수 만큼 투표 했는지 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파악을 위해 변수 </a:t>
            </a: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count 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사용</a:t>
            </a:r>
            <a:endParaRPr lang="ko-KR" altLang="en-US" sz="1200" b="1" dirty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692003" y="4730620"/>
            <a:ext cx="3200556" cy="38780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어느 유저의 버튼을 클릭했는지 파악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692003" y="5375285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그 유저의 득표수를 집계하기 위한 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변수에 입력</a:t>
            </a:r>
            <a:endParaRPr lang="ko-KR" altLang="en-US" sz="1200" b="1" dirty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7300" y="2342488"/>
            <a:ext cx="5253038" cy="3137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꺾인 연결선 6"/>
          <p:cNvCxnSpPr>
            <a:endCxn id="13" idx="1"/>
          </p:cNvCxnSpPr>
          <p:nvPr/>
        </p:nvCxnSpPr>
        <p:spPr>
          <a:xfrm>
            <a:off x="3903502" y="3107094"/>
            <a:ext cx="3788501" cy="715728"/>
          </a:xfrm>
          <a:prstGeom prst="bentConnector3">
            <a:avLst/>
          </a:prstGeom>
          <a:ln w="12700">
            <a:solidFill>
              <a:schemeClr val="accent2"/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endCxn id="14" idx="1"/>
          </p:cNvCxnSpPr>
          <p:nvPr/>
        </p:nvCxnSpPr>
        <p:spPr>
          <a:xfrm flipV="1">
            <a:off x="4273420" y="4924520"/>
            <a:ext cx="3418583" cy="193902"/>
          </a:xfrm>
          <a:prstGeom prst="bentConnector3">
            <a:avLst/>
          </a:prstGeom>
          <a:ln w="12700">
            <a:solidFill>
              <a:schemeClr val="accent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endCxn id="15" idx="1"/>
          </p:cNvCxnSpPr>
          <p:nvPr/>
        </p:nvCxnSpPr>
        <p:spPr>
          <a:xfrm>
            <a:off x="3275045" y="5262465"/>
            <a:ext cx="4416958" cy="459065"/>
          </a:xfrm>
          <a:prstGeom prst="bentConnector3">
            <a:avLst>
              <a:gd name="adj1" fmla="val 60985"/>
            </a:avLst>
          </a:prstGeom>
          <a:ln w="12700">
            <a:solidFill>
              <a:schemeClr val="accent2"/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3835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1207008" y="1342768"/>
            <a:ext cx="5432689" cy="5172332"/>
          </a:xfrm>
          <a:prstGeom prst="roundRect">
            <a:avLst>
              <a:gd name="adj" fmla="val 4400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prstClr val="white"/>
                </a:solidFill>
              </a:rPr>
              <a:t>l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3. CODE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3.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CODE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 smtClean="0">
                <a:solidFill>
                  <a:srgbClr val="3A3A3A"/>
                </a:solidFill>
              </a:rPr>
              <a:t>협조</a:t>
            </a:r>
            <a:endParaRPr lang="ko-KR" altLang="en-US" sz="1100" dirty="0">
              <a:solidFill>
                <a:srgbClr val="3A3A3A"/>
              </a:solidFill>
            </a:endParaRPr>
          </a:p>
        </p:txBody>
      </p:sp>
      <p:grpSp>
        <p:nvGrpSpPr>
          <p:cNvPr id="2" name="Group 14"/>
          <p:cNvGrpSpPr>
            <a:grpSpLocks noChangeAspect="1"/>
          </p:cNvGrpSpPr>
          <p:nvPr/>
        </p:nvGrpSpPr>
        <p:grpSpPr bwMode="auto">
          <a:xfrm>
            <a:off x="150402" y="521677"/>
            <a:ext cx="283317" cy="240323"/>
            <a:chOff x="3669" y="3943"/>
            <a:chExt cx="626" cy="531"/>
          </a:xfrm>
          <a:solidFill>
            <a:schemeClr val="bg1"/>
          </a:solidFill>
        </p:grpSpPr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25" name="한쪽 모서리가 잘린 사각형 24"/>
          <p:cNvSpPr/>
          <p:nvPr/>
        </p:nvSpPr>
        <p:spPr>
          <a:xfrm>
            <a:off x="1207644" y="1586512"/>
            <a:ext cx="2384053" cy="311151"/>
          </a:xfrm>
          <a:prstGeom prst="snip1Rect">
            <a:avLst>
              <a:gd name="adj" fmla="val 46055"/>
            </a:avLst>
          </a:prstGeom>
          <a:solidFill>
            <a:srgbClr val="5C7392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100" b="1" dirty="0" err="1" smtClean="0">
                <a:solidFill>
                  <a:schemeClr val="bg1"/>
                </a:solidFill>
                <a:latin typeface="+mn-ea"/>
              </a:rPr>
              <a:t>AppServerThread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3429" y="2659225"/>
            <a:ext cx="5239845" cy="2817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모서리가 둥근 직사각형 26"/>
          <p:cNvSpPr/>
          <p:nvPr/>
        </p:nvSpPr>
        <p:spPr>
          <a:xfrm>
            <a:off x="7010400" y="1332141"/>
            <a:ext cx="4563763" cy="5159275"/>
          </a:xfrm>
          <a:prstGeom prst="roundRect">
            <a:avLst>
              <a:gd name="adj" fmla="val 5484"/>
            </a:avLst>
          </a:prstGeom>
          <a:solidFill>
            <a:srgbClr val="5C7392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7692003" y="1964900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남은 인원 수 만큼 투표 완료 시 수행 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밤일 때 마피아 낮일 때 마피아</a:t>
            </a: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+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시민</a:t>
            </a:r>
            <a:endParaRPr lang="ko-KR" altLang="en-US" sz="1200" b="1" dirty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692003" y="3266727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최고 득표자 파악 및 변수에 저장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692003" y="4586168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최고 득표자가 여러 명일 경우 판단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여러 명일 경우 무효로 다음 타임 진행</a:t>
            </a:r>
            <a:endParaRPr lang="ko-KR" altLang="en-US" sz="1200" b="1" dirty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cxnSp>
        <p:nvCxnSpPr>
          <p:cNvPr id="8" name="꺾인 연결선 7"/>
          <p:cNvCxnSpPr>
            <a:endCxn id="28" idx="1"/>
          </p:cNvCxnSpPr>
          <p:nvPr/>
        </p:nvCxnSpPr>
        <p:spPr>
          <a:xfrm flipV="1">
            <a:off x="4077478" y="2311145"/>
            <a:ext cx="3614525" cy="609337"/>
          </a:xfrm>
          <a:prstGeom prst="bentConnector3">
            <a:avLst/>
          </a:prstGeom>
          <a:ln w="12700">
            <a:solidFill>
              <a:schemeClr val="accent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endCxn id="29" idx="1"/>
          </p:cNvCxnSpPr>
          <p:nvPr/>
        </p:nvCxnSpPr>
        <p:spPr>
          <a:xfrm>
            <a:off x="3834882" y="3429000"/>
            <a:ext cx="3857121" cy="183972"/>
          </a:xfrm>
          <a:prstGeom prst="bentConnector3">
            <a:avLst/>
          </a:prstGeom>
          <a:ln w="12700">
            <a:solidFill>
              <a:schemeClr val="accent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endCxn id="30" idx="1"/>
          </p:cNvCxnSpPr>
          <p:nvPr/>
        </p:nvCxnSpPr>
        <p:spPr>
          <a:xfrm>
            <a:off x="4759348" y="4586168"/>
            <a:ext cx="2932655" cy="346245"/>
          </a:xfrm>
          <a:prstGeom prst="bentConnector3">
            <a:avLst/>
          </a:prstGeom>
          <a:ln>
            <a:solidFill>
              <a:schemeClr val="accent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5262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1207008" y="1342768"/>
            <a:ext cx="5432689" cy="5172332"/>
          </a:xfrm>
          <a:prstGeom prst="roundRect">
            <a:avLst>
              <a:gd name="adj" fmla="val 4400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prstClr val="white"/>
                </a:solidFill>
              </a:rPr>
              <a:t>l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3. CODE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249805" y="1337948"/>
            <a:ext cx="4468570" cy="1856792"/>
          </a:xfrm>
          <a:prstGeom prst="roundRect">
            <a:avLst>
              <a:gd name="adj" fmla="val 5484"/>
            </a:avLst>
          </a:prstGeom>
          <a:solidFill>
            <a:srgbClr val="5C7392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3.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CODE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 smtClean="0">
                <a:solidFill>
                  <a:srgbClr val="3A3A3A"/>
                </a:solidFill>
              </a:rPr>
              <a:t>협조</a:t>
            </a:r>
            <a:endParaRPr lang="ko-KR" altLang="en-US" sz="1100" dirty="0">
              <a:solidFill>
                <a:srgbClr val="3A3A3A"/>
              </a:solidFill>
            </a:endParaRPr>
          </a:p>
        </p:txBody>
      </p:sp>
      <p:grpSp>
        <p:nvGrpSpPr>
          <p:cNvPr id="3" name="Group 14"/>
          <p:cNvGrpSpPr>
            <a:grpSpLocks noChangeAspect="1"/>
          </p:cNvGrpSpPr>
          <p:nvPr/>
        </p:nvGrpSpPr>
        <p:grpSpPr bwMode="auto">
          <a:xfrm>
            <a:off x="150402" y="521677"/>
            <a:ext cx="283317" cy="240323"/>
            <a:chOff x="3669" y="3943"/>
            <a:chExt cx="626" cy="531"/>
          </a:xfrm>
          <a:solidFill>
            <a:schemeClr val="bg1"/>
          </a:solidFill>
        </p:grpSpPr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7883812" y="2377330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결과를 발표하고 남은 인원 변수를 조정 및 해당 유저 </a:t>
            </a: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OUT 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정보 전송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883812" y="1526419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최고 득표자가 한명일 경우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득표자가 시민인지 마피아인지 판단</a:t>
            </a:r>
            <a:endParaRPr lang="ko-KR" altLang="en-US" sz="1200" b="1" dirty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67379" y="3609187"/>
            <a:ext cx="5233421" cy="2642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915" y="1483256"/>
            <a:ext cx="4856874" cy="489135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595535" y="3778898"/>
            <a:ext cx="1427583" cy="15003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9" idx="2"/>
          </p:cNvCxnSpPr>
          <p:nvPr/>
        </p:nvCxnSpPr>
        <p:spPr>
          <a:xfrm rot="16200000" flipH="1">
            <a:off x="4649310" y="1588950"/>
            <a:ext cx="260512" cy="4940478"/>
          </a:xfrm>
          <a:prstGeom prst="bentConnector2">
            <a:avLst/>
          </a:prstGeom>
          <a:ln w="12700">
            <a:solidFill>
              <a:schemeClr val="accent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1201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 rot="5400000">
            <a:off x="-1244125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4. EXECUTION RESULT</a:t>
            </a:r>
            <a:r>
              <a:rPr lang="en-US" sz="1400" dirty="0" smtClean="0"/>
              <a:t> 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1. MAFIA GAME ?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2505331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2. STORY BOARD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62922" y="488111"/>
            <a:ext cx="292960" cy="324690"/>
            <a:chOff x="4006861" y="1601776"/>
            <a:chExt cx="322281" cy="357180"/>
          </a:xfrm>
          <a:solidFill>
            <a:schemeClr val="bg1"/>
          </a:solidFill>
        </p:grpSpPr>
        <p:sp>
          <p:nvSpPr>
            <p:cNvPr id="10" name="Freeform 17"/>
            <p:cNvSpPr>
              <a:spLocks/>
            </p:cNvSpPr>
            <p:nvPr/>
          </p:nvSpPr>
          <p:spPr bwMode="auto">
            <a:xfrm>
              <a:off x="4125929" y="1674795"/>
              <a:ext cx="141288" cy="109537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auto">
            <a:xfrm>
              <a:off x="4006861" y="1725595"/>
              <a:ext cx="234950" cy="233361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2" name="Freeform 19"/>
            <p:cNvSpPr>
              <a:spLocks/>
            </p:cNvSpPr>
            <p:nvPr/>
          </p:nvSpPr>
          <p:spPr bwMode="auto">
            <a:xfrm>
              <a:off x="4191024" y="1716073"/>
              <a:ext cx="111125" cy="141287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3" name="Freeform 20"/>
            <p:cNvSpPr>
              <a:spLocks/>
            </p:cNvSpPr>
            <p:nvPr/>
          </p:nvSpPr>
          <p:spPr bwMode="auto">
            <a:xfrm>
              <a:off x="4267228" y="1601776"/>
              <a:ext cx="61914" cy="114299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4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 rot="5400000">
            <a:off x="-1876017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3. CODE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6" name="Freeform 36"/>
          <p:cNvSpPr>
            <a:spLocks noEditPoints="1"/>
          </p:cNvSpPr>
          <p:nvPr/>
        </p:nvSpPr>
        <p:spPr bwMode="auto">
          <a:xfrm>
            <a:off x="2091928" y="476978"/>
            <a:ext cx="191716" cy="32245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9" name="Freeform 11"/>
          <p:cNvSpPr>
            <a:spLocks noEditPoints="1"/>
          </p:cNvSpPr>
          <p:nvPr/>
        </p:nvSpPr>
        <p:spPr bwMode="auto">
          <a:xfrm>
            <a:off x="185536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96285" y="1427749"/>
            <a:ext cx="1143465" cy="10785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28600" h="317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90488" lvl="0" algn="ctr"/>
            <a:r>
              <a:rPr lang="en-US" altLang="ko-KR" sz="3600" b="1" i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t>M</a:t>
            </a:r>
            <a:endParaRPr lang="en-US" altLang="ko-KR" sz="3600" b="1" i="1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317085" y="1427749"/>
            <a:ext cx="1143465" cy="10785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28600" h="317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90488" lvl="0" algn="ctr"/>
            <a:r>
              <a:rPr lang="en-US" altLang="ko-KR" sz="3600" b="1" i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t>A</a:t>
            </a:r>
            <a:endParaRPr lang="en-US" altLang="ko-KR" sz="3600" b="1" i="1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678977" y="1427749"/>
            <a:ext cx="1143465" cy="10785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28600" h="317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90488" lvl="0" algn="ctr"/>
            <a:r>
              <a:rPr lang="en-US" altLang="ko-KR" sz="3600" b="1" i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t>F</a:t>
            </a:r>
            <a:endParaRPr lang="en-US" altLang="ko-KR" sz="3600" b="1" i="1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8040869" y="1427749"/>
            <a:ext cx="1143465" cy="10785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28600" h="317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90488" lvl="0" algn="ctr"/>
            <a:r>
              <a:rPr lang="en-US" altLang="ko-KR" sz="3600" b="1" i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t>I</a:t>
            </a:r>
            <a:endParaRPr lang="en-US" altLang="ko-KR" sz="3600" b="1" i="1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361669" y="1427749"/>
            <a:ext cx="1143465" cy="10785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28600" h="317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90488" lvl="0" algn="ctr"/>
            <a:r>
              <a:rPr lang="en-US" altLang="ko-KR" sz="3600" b="1" i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t>A</a:t>
            </a:r>
            <a:endParaRPr lang="en-US" altLang="ko-KR" sz="3600" b="1" i="1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684565" y="2762740"/>
            <a:ext cx="1143465" cy="10785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28600" h="317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90488" lvl="0" algn="ctr"/>
            <a:r>
              <a:rPr lang="en-US" altLang="ko-KR" sz="3600" b="1" i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t>G</a:t>
            </a:r>
            <a:endParaRPr lang="en-US" altLang="ko-KR" sz="3600" b="1" i="1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046458" y="2762740"/>
            <a:ext cx="1143465" cy="10785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28600" h="317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90488" lvl="0" algn="ctr"/>
            <a:r>
              <a:rPr lang="en-US" altLang="ko-KR" sz="3600" b="1" i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t>A</a:t>
            </a:r>
            <a:endParaRPr lang="en-US" altLang="ko-KR" sz="3600" b="1" i="1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367258" y="2762740"/>
            <a:ext cx="1143465" cy="10785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28600" h="317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90488" lvl="0" algn="ctr"/>
            <a:r>
              <a:rPr lang="en-US" altLang="ko-KR" sz="3600" b="1" i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t>M</a:t>
            </a:r>
            <a:endParaRPr lang="en-US" altLang="ko-KR" sz="3600" b="1" i="1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729150" y="2762740"/>
            <a:ext cx="1143465" cy="10785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28600" h="317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90488" lvl="0" algn="ctr"/>
            <a:r>
              <a:rPr lang="en-US" altLang="ko-KR" sz="3600" b="1" i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t>E</a:t>
            </a:r>
            <a:endParaRPr lang="en-US" altLang="ko-KR" sz="3600" b="1" i="1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996285" y="4097731"/>
            <a:ext cx="6508849" cy="10785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28600" h="317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altLang="ko-KR" sz="36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I N D E X</a:t>
            </a:r>
            <a:endParaRPr lang="en-US" altLang="ko-KR" sz="1050" dirty="0">
              <a:solidFill>
                <a:srgbClr val="3A3A3A"/>
              </a:solidFill>
            </a:endParaRPr>
          </a:p>
        </p:txBody>
      </p:sp>
      <p:grpSp>
        <p:nvGrpSpPr>
          <p:cNvPr id="5" name="Group 14"/>
          <p:cNvGrpSpPr>
            <a:grpSpLocks noChangeAspect="1"/>
          </p:cNvGrpSpPr>
          <p:nvPr/>
        </p:nvGrpSpPr>
        <p:grpSpPr bwMode="auto">
          <a:xfrm>
            <a:off x="1427547" y="521677"/>
            <a:ext cx="283317" cy="240323"/>
            <a:chOff x="3669" y="3943"/>
            <a:chExt cx="626" cy="531"/>
          </a:xfrm>
          <a:solidFill>
            <a:schemeClr val="bg1"/>
          </a:solidFill>
        </p:grpSpPr>
        <p:sp>
          <p:nvSpPr>
            <p:cNvPr id="6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 rot="5400000">
            <a:off x="-618009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5. REFERENCE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 bwMode="auto">
          <a:xfrm>
            <a:off x="2698077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11762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42" name="Freeform 11"/>
          <p:cNvSpPr>
            <a:spLocks noEditPoints="1"/>
          </p:cNvSpPr>
          <p:nvPr/>
        </p:nvSpPr>
        <p:spPr bwMode="auto">
          <a:xfrm>
            <a:off x="3311412" y="488111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1207008" y="1342768"/>
            <a:ext cx="5432689" cy="5172332"/>
          </a:xfrm>
          <a:prstGeom prst="roundRect">
            <a:avLst>
              <a:gd name="adj" fmla="val 4400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prstClr val="white"/>
                </a:solidFill>
              </a:rPr>
              <a:t>l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3. CODE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249805" y="1337948"/>
            <a:ext cx="4468570" cy="1856792"/>
          </a:xfrm>
          <a:prstGeom prst="roundRect">
            <a:avLst>
              <a:gd name="adj" fmla="val 5484"/>
            </a:avLst>
          </a:prstGeom>
          <a:solidFill>
            <a:srgbClr val="5C7392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3.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CODE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 smtClean="0">
                <a:solidFill>
                  <a:srgbClr val="3A3A3A"/>
                </a:solidFill>
              </a:rPr>
              <a:t>협조</a:t>
            </a:r>
            <a:endParaRPr lang="ko-KR" altLang="en-US" sz="1100" dirty="0">
              <a:solidFill>
                <a:srgbClr val="3A3A3A"/>
              </a:solidFill>
            </a:endParaRPr>
          </a:p>
        </p:txBody>
      </p:sp>
      <p:grpSp>
        <p:nvGrpSpPr>
          <p:cNvPr id="3" name="Group 14"/>
          <p:cNvGrpSpPr>
            <a:grpSpLocks noChangeAspect="1"/>
          </p:cNvGrpSpPr>
          <p:nvPr/>
        </p:nvGrpSpPr>
        <p:grpSpPr bwMode="auto">
          <a:xfrm>
            <a:off x="150402" y="521677"/>
            <a:ext cx="283317" cy="240323"/>
            <a:chOff x="3669" y="3943"/>
            <a:chExt cx="626" cy="531"/>
          </a:xfrm>
          <a:solidFill>
            <a:schemeClr val="bg1"/>
          </a:solidFill>
        </p:grpSpPr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7883812" y="2377330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[EXCEPT] 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문자열은 모든 유저가 받아 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해당 유저의 버튼을 비활성화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883812" y="1526419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[OUT] </a:t>
            </a:r>
            <a:r>
              <a:rPr lang="ko-KR" altLang="en-US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문자열은 투표로 제외 선정된 유저에게만 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전송 및 직업에 따른 아이콘 변경</a:t>
            </a:r>
            <a:endParaRPr lang="ko-KR" altLang="en-US" sz="1200" b="1" dirty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915" y="1483256"/>
            <a:ext cx="4856874" cy="489135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441372" y="3776487"/>
            <a:ext cx="942391" cy="49693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6" idx="3"/>
          </p:cNvCxnSpPr>
          <p:nvPr/>
        </p:nvCxnSpPr>
        <p:spPr>
          <a:xfrm>
            <a:off x="6223518" y="2917655"/>
            <a:ext cx="1026287" cy="858831"/>
          </a:xfrm>
          <a:prstGeom prst="bentConnector3">
            <a:avLst>
              <a:gd name="adj1" fmla="val 61819"/>
            </a:avLst>
          </a:prstGeom>
          <a:ln w="12700">
            <a:solidFill>
              <a:schemeClr val="accent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/>
          <a:srcRect r="30900" b="35350"/>
          <a:stretch/>
        </p:blipFill>
        <p:spPr bwMode="auto">
          <a:xfrm>
            <a:off x="7353489" y="3695295"/>
            <a:ext cx="4189540" cy="2520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4556449" y="2457628"/>
            <a:ext cx="1667069" cy="9200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9" idx="3"/>
          </p:cNvCxnSpPr>
          <p:nvPr/>
        </p:nvCxnSpPr>
        <p:spPr>
          <a:xfrm>
            <a:off x="5383763" y="4024954"/>
            <a:ext cx="1866042" cy="1785264"/>
          </a:xfrm>
          <a:prstGeom prst="bentConnector3">
            <a:avLst>
              <a:gd name="adj1" fmla="val 79001"/>
            </a:avLst>
          </a:prstGeom>
          <a:ln w="12700">
            <a:solidFill>
              <a:schemeClr val="accent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7000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1207008" y="1342768"/>
            <a:ext cx="5432689" cy="5172332"/>
          </a:xfrm>
          <a:prstGeom prst="roundRect">
            <a:avLst>
              <a:gd name="adj" fmla="val 4400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prstClr val="white"/>
                </a:solidFill>
              </a:rPr>
              <a:t>l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3. CODE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3.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CODE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 smtClean="0">
                <a:solidFill>
                  <a:srgbClr val="3A3A3A"/>
                </a:solidFill>
              </a:rPr>
              <a:t>협조</a:t>
            </a:r>
            <a:endParaRPr lang="ko-KR" altLang="en-US" sz="1100" dirty="0">
              <a:solidFill>
                <a:srgbClr val="3A3A3A"/>
              </a:solidFill>
            </a:endParaRPr>
          </a:p>
        </p:txBody>
      </p:sp>
      <p:grpSp>
        <p:nvGrpSpPr>
          <p:cNvPr id="2" name="Group 14"/>
          <p:cNvGrpSpPr>
            <a:grpSpLocks noChangeAspect="1"/>
          </p:cNvGrpSpPr>
          <p:nvPr/>
        </p:nvGrpSpPr>
        <p:grpSpPr bwMode="auto">
          <a:xfrm>
            <a:off x="150402" y="521677"/>
            <a:ext cx="283317" cy="240323"/>
            <a:chOff x="3669" y="3943"/>
            <a:chExt cx="626" cy="531"/>
          </a:xfrm>
          <a:solidFill>
            <a:schemeClr val="bg1"/>
          </a:solidFill>
        </p:grpSpPr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25" name="한쪽 모서리가 잘린 사각형 24"/>
          <p:cNvSpPr/>
          <p:nvPr/>
        </p:nvSpPr>
        <p:spPr>
          <a:xfrm>
            <a:off x="1207644" y="1586512"/>
            <a:ext cx="2384053" cy="311151"/>
          </a:xfrm>
          <a:prstGeom prst="snip1Rect">
            <a:avLst>
              <a:gd name="adj" fmla="val 46055"/>
            </a:avLst>
          </a:prstGeom>
          <a:solidFill>
            <a:srgbClr val="5C7392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100" b="1" dirty="0" err="1" smtClean="0">
                <a:solidFill>
                  <a:schemeClr val="bg1"/>
                </a:solidFill>
                <a:latin typeface="+mn-ea"/>
              </a:rPr>
              <a:t>AppServerThread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" name="Group 14"/>
          <p:cNvGrpSpPr>
            <a:grpSpLocks noChangeAspect="1"/>
          </p:cNvGrpSpPr>
          <p:nvPr/>
        </p:nvGrpSpPr>
        <p:grpSpPr bwMode="auto">
          <a:xfrm>
            <a:off x="5812647" y="5840626"/>
            <a:ext cx="645816" cy="547812"/>
            <a:chOff x="3669" y="3943"/>
            <a:chExt cx="626" cy="531"/>
          </a:xfrm>
          <a:solidFill>
            <a:srgbClr val="5C7392"/>
          </a:solidFill>
        </p:grpSpPr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8503" y="2925291"/>
            <a:ext cx="3531070" cy="285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7008" y="2141408"/>
            <a:ext cx="5432689" cy="54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모서리가 둥근 직사각형 26"/>
          <p:cNvSpPr/>
          <p:nvPr/>
        </p:nvSpPr>
        <p:spPr>
          <a:xfrm>
            <a:off x="7010400" y="1332141"/>
            <a:ext cx="4563763" cy="5159275"/>
          </a:xfrm>
          <a:prstGeom prst="roundRect">
            <a:avLst>
              <a:gd name="adj" fmla="val 5484"/>
            </a:avLst>
          </a:prstGeom>
          <a:solidFill>
            <a:srgbClr val="5C7392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7692003" y="2060912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투표 후 승리 조건 충족 여부 확인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  <a:p>
            <a:pPr marL="90488" lvl="0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Boolean 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값 </a:t>
            </a: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return</a:t>
            </a:r>
            <a:endParaRPr lang="ko-KR" altLang="en-US" sz="1200" b="1" dirty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692003" y="3097763"/>
            <a:ext cx="3200556" cy="403335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투표에 사용 된 변수 초기화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692003" y="4586168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승리 조건을 만족하지 못할 경우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투표 종료 프로세스 수행</a:t>
            </a:r>
            <a:endParaRPr lang="ko-KR" altLang="en-US" sz="1200" b="1" dirty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692003" y="3841965"/>
            <a:ext cx="3200556" cy="403336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승리한 정보를 클라이언트에 전송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cxnSp>
        <p:nvCxnSpPr>
          <p:cNvPr id="8" name="꺾인 연결선 7"/>
          <p:cNvCxnSpPr>
            <a:endCxn id="28" idx="1"/>
          </p:cNvCxnSpPr>
          <p:nvPr/>
        </p:nvCxnSpPr>
        <p:spPr>
          <a:xfrm>
            <a:off x="2976465" y="2267339"/>
            <a:ext cx="4715538" cy="139818"/>
          </a:xfrm>
          <a:prstGeom prst="bentConnector3">
            <a:avLst>
              <a:gd name="adj1" fmla="val 80868"/>
            </a:avLst>
          </a:prstGeom>
          <a:ln w="12700">
            <a:solidFill>
              <a:schemeClr val="accent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endCxn id="29" idx="1"/>
          </p:cNvCxnSpPr>
          <p:nvPr/>
        </p:nvCxnSpPr>
        <p:spPr>
          <a:xfrm>
            <a:off x="2911151" y="3094268"/>
            <a:ext cx="4780852" cy="205163"/>
          </a:xfrm>
          <a:prstGeom prst="bentConnector3">
            <a:avLst>
              <a:gd name="adj1" fmla="val 57221"/>
            </a:avLst>
          </a:prstGeom>
          <a:ln w="12700">
            <a:solidFill>
              <a:schemeClr val="accent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endCxn id="32" idx="1"/>
          </p:cNvCxnSpPr>
          <p:nvPr/>
        </p:nvCxnSpPr>
        <p:spPr>
          <a:xfrm flipV="1">
            <a:off x="3825551" y="4043633"/>
            <a:ext cx="3866452" cy="61836"/>
          </a:xfrm>
          <a:prstGeom prst="bentConnector3">
            <a:avLst>
              <a:gd name="adj1" fmla="val 76787"/>
            </a:avLst>
          </a:prstGeom>
          <a:ln w="12700">
            <a:solidFill>
              <a:schemeClr val="accent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endCxn id="30" idx="1"/>
          </p:cNvCxnSpPr>
          <p:nvPr/>
        </p:nvCxnSpPr>
        <p:spPr>
          <a:xfrm flipV="1">
            <a:off x="3582955" y="4932413"/>
            <a:ext cx="4109048" cy="544656"/>
          </a:xfrm>
          <a:prstGeom prst="bentConnector3">
            <a:avLst/>
          </a:prstGeom>
          <a:ln w="12700">
            <a:solidFill>
              <a:schemeClr val="accent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5262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1207008" y="1342768"/>
            <a:ext cx="5432689" cy="5172332"/>
          </a:xfrm>
          <a:prstGeom prst="roundRect">
            <a:avLst>
              <a:gd name="adj" fmla="val 4400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prstClr val="white"/>
                </a:solidFill>
              </a:rPr>
              <a:t>l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3. CODE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3.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CODE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 smtClean="0">
                <a:solidFill>
                  <a:srgbClr val="3A3A3A"/>
                </a:solidFill>
              </a:rPr>
              <a:t>협조</a:t>
            </a:r>
            <a:endParaRPr lang="ko-KR" altLang="en-US" sz="1100" dirty="0">
              <a:solidFill>
                <a:srgbClr val="3A3A3A"/>
              </a:solidFill>
            </a:endParaRPr>
          </a:p>
        </p:txBody>
      </p:sp>
      <p:grpSp>
        <p:nvGrpSpPr>
          <p:cNvPr id="2" name="Group 14"/>
          <p:cNvGrpSpPr>
            <a:grpSpLocks noChangeAspect="1"/>
          </p:cNvGrpSpPr>
          <p:nvPr/>
        </p:nvGrpSpPr>
        <p:grpSpPr bwMode="auto">
          <a:xfrm>
            <a:off x="150402" y="521677"/>
            <a:ext cx="283317" cy="240323"/>
            <a:chOff x="3669" y="3943"/>
            <a:chExt cx="626" cy="531"/>
          </a:xfrm>
          <a:solidFill>
            <a:schemeClr val="bg1"/>
          </a:solidFill>
        </p:grpSpPr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25" name="한쪽 모서리가 잘린 사각형 24"/>
          <p:cNvSpPr/>
          <p:nvPr/>
        </p:nvSpPr>
        <p:spPr>
          <a:xfrm>
            <a:off x="1207644" y="1586512"/>
            <a:ext cx="2384053" cy="311151"/>
          </a:xfrm>
          <a:prstGeom prst="snip1Rect">
            <a:avLst>
              <a:gd name="adj" fmla="val 46055"/>
            </a:avLst>
          </a:prstGeom>
          <a:solidFill>
            <a:srgbClr val="5C7392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100" b="1" dirty="0" err="1" smtClean="0">
                <a:solidFill>
                  <a:schemeClr val="bg1"/>
                </a:solidFill>
                <a:latin typeface="+mn-ea"/>
              </a:rPr>
              <a:t>MafiaClientThread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" name="Group 14"/>
          <p:cNvGrpSpPr>
            <a:grpSpLocks noChangeAspect="1"/>
          </p:cNvGrpSpPr>
          <p:nvPr/>
        </p:nvGrpSpPr>
        <p:grpSpPr bwMode="auto">
          <a:xfrm>
            <a:off x="5812647" y="5840626"/>
            <a:ext cx="645816" cy="547812"/>
            <a:chOff x="3669" y="3943"/>
            <a:chExt cx="626" cy="531"/>
          </a:xfrm>
          <a:solidFill>
            <a:srgbClr val="5C7392"/>
          </a:solidFill>
        </p:grpSpPr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7010400" y="1332142"/>
            <a:ext cx="4563763" cy="3799696"/>
          </a:xfrm>
          <a:prstGeom prst="roundRect">
            <a:avLst>
              <a:gd name="adj" fmla="val 5484"/>
            </a:avLst>
          </a:prstGeom>
          <a:solidFill>
            <a:srgbClr val="5C7392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7692003" y="2060912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투표 후 </a:t>
            </a:r>
            <a:r>
              <a:rPr lang="en-US" altLang="ko-KR" sz="1200" b="1" dirty="0" err="1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O</a:t>
            </a:r>
            <a:r>
              <a:rPr lang="en-US" altLang="ko-KR" sz="1200" b="1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utList</a:t>
            </a: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 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가 존재하는 경우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아이콘 변경</a:t>
            </a:r>
            <a:endParaRPr lang="ko-KR" altLang="en-US" sz="1200" b="1" dirty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692003" y="3097763"/>
            <a:ext cx="3200556" cy="403335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낮은 밤으로 밤은 낮으로 변경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692003" y="3841965"/>
            <a:ext cx="3200556" cy="403336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채팅 활성화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46" y="2187140"/>
            <a:ext cx="5346151" cy="2283500"/>
          </a:xfrm>
          <a:prstGeom prst="rect">
            <a:avLst/>
          </a:prstGeom>
        </p:spPr>
      </p:pic>
      <p:cxnSp>
        <p:nvCxnSpPr>
          <p:cNvPr id="8" name="꺾인 연결선 7"/>
          <p:cNvCxnSpPr>
            <a:endCxn id="28" idx="1"/>
          </p:cNvCxnSpPr>
          <p:nvPr/>
        </p:nvCxnSpPr>
        <p:spPr>
          <a:xfrm>
            <a:off x="4049486" y="2388637"/>
            <a:ext cx="3642517" cy="1852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endCxn id="29" idx="1"/>
          </p:cNvCxnSpPr>
          <p:nvPr/>
        </p:nvCxnSpPr>
        <p:spPr>
          <a:xfrm>
            <a:off x="3526971" y="3107094"/>
            <a:ext cx="4165032" cy="19233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endCxn id="32" idx="1"/>
          </p:cNvCxnSpPr>
          <p:nvPr/>
        </p:nvCxnSpPr>
        <p:spPr>
          <a:xfrm>
            <a:off x="3984171" y="3993502"/>
            <a:ext cx="3707832" cy="5013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860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1207008" y="1342768"/>
            <a:ext cx="5432689" cy="5172332"/>
          </a:xfrm>
          <a:prstGeom prst="roundRect">
            <a:avLst>
              <a:gd name="adj" fmla="val 4400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prstClr val="white"/>
                </a:solidFill>
              </a:rPr>
              <a:t>l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3. CODE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010400" y="1332139"/>
            <a:ext cx="4563763" cy="1931178"/>
          </a:xfrm>
          <a:prstGeom prst="roundRect">
            <a:avLst>
              <a:gd name="adj" fmla="val 5484"/>
            </a:avLst>
          </a:prstGeom>
          <a:solidFill>
            <a:srgbClr val="5C7392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3.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CODE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 smtClean="0">
                <a:solidFill>
                  <a:srgbClr val="3A3A3A"/>
                </a:solidFill>
              </a:rPr>
              <a:t>협조</a:t>
            </a:r>
            <a:endParaRPr lang="ko-KR" altLang="en-US" sz="1100" dirty="0">
              <a:solidFill>
                <a:srgbClr val="3A3A3A"/>
              </a:solidFill>
            </a:endParaRPr>
          </a:p>
        </p:txBody>
      </p:sp>
      <p:grpSp>
        <p:nvGrpSpPr>
          <p:cNvPr id="2" name="Group 14"/>
          <p:cNvGrpSpPr>
            <a:grpSpLocks noChangeAspect="1"/>
          </p:cNvGrpSpPr>
          <p:nvPr/>
        </p:nvGrpSpPr>
        <p:grpSpPr bwMode="auto">
          <a:xfrm>
            <a:off x="150402" y="521677"/>
            <a:ext cx="283317" cy="240323"/>
            <a:chOff x="3669" y="3943"/>
            <a:chExt cx="626" cy="531"/>
          </a:xfrm>
          <a:solidFill>
            <a:schemeClr val="bg1"/>
          </a:solidFill>
        </p:grpSpPr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25" name="한쪽 모서리가 잘린 사각형 24"/>
          <p:cNvSpPr/>
          <p:nvPr/>
        </p:nvSpPr>
        <p:spPr>
          <a:xfrm>
            <a:off x="1207644" y="1586512"/>
            <a:ext cx="2384053" cy="311151"/>
          </a:xfrm>
          <a:prstGeom prst="snip1Rect">
            <a:avLst>
              <a:gd name="adj" fmla="val 46055"/>
            </a:avLst>
          </a:prstGeom>
          <a:solidFill>
            <a:srgbClr val="5C7392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100" b="1" dirty="0" err="1" smtClean="0">
                <a:solidFill>
                  <a:schemeClr val="bg1"/>
                </a:solidFill>
                <a:latin typeface="+mn-ea"/>
              </a:rPr>
              <a:t>MafiaClientThread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08" y="2412759"/>
            <a:ext cx="5432689" cy="3032350"/>
          </a:xfrm>
          <a:prstGeom prst="rect">
            <a:avLst/>
          </a:prstGeom>
        </p:spPr>
      </p:pic>
      <p:grpSp>
        <p:nvGrpSpPr>
          <p:cNvPr id="3" name="Group 14"/>
          <p:cNvGrpSpPr>
            <a:grpSpLocks noChangeAspect="1"/>
          </p:cNvGrpSpPr>
          <p:nvPr/>
        </p:nvGrpSpPr>
        <p:grpSpPr bwMode="auto">
          <a:xfrm>
            <a:off x="8087581" y="4471332"/>
            <a:ext cx="2409400" cy="2043768"/>
            <a:chOff x="3669" y="3943"/>
            <a:chExt cx="626" cy="531"/>
          </a:xfrm>
          <a:solidFill>
            <a:srgbClr val="5C7392"/>
          </a:solidFill>
        </p:grpSpPr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7692002" y="2455719"/>
            <a:ext cx="3200556" cy="403336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밤에는 마피아만 채팅 가능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92002" y="1737383"/>
            <a:ext cx="3200556" cy="403336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종료 할 경우 메시지 출력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cxnSp>
        <p:nvCxnSpPr>
          <p:cNvPr id="8" name="꺾인 연결선 7"/>
          <p:cNvCxnSpPr>
            <a:endCxn id="15" idx="1"/>
          </p:cNvCxnSpPr>
          <p:nvPr/>
        </p:nvCxnSpPr>
        <p:spPr>
          <a:xfrm flipV="1">
            <a:off x="3079102" y="2657387"/>
            <a:ext cx="4612900" cy="1813945"/>
          </a:xfrm>
          <a:prstGeom prst="bentConnector3">
            <a:avLst>
              <a:gd name="adj1" fmla="val 80543"/>
            </a:avLst>
          </a:prstGeom>
          <a:ln w="12700">
            <a:solidFill>
              <a:schemeClr val="accent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endCxn id="16" idx="1"/>
          </p:cNvCxnSpPr>
          <p:nvPr/>
        </p:nvCxnSpPr>
        <p:spPr>
          <a:xfrm flipV="1">
            <a:off x="3079102" y="1939051"/>
            <a:ext cx="4612900" cy="920004"/>
          </a:xfrm>
          <a:prstGeom prst="bentConnector3">
            <a:avLst/>
          </a:prstGeom>
          <a:ln w="12700">
            <a:solidFill>
              <a:schemeClr val="accent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4927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1207008" y="1342768"/>
            <a:ext cx="5432689" cy="5172332"/>
          </a:xfrm>
          <a:prstGeom prst="roundRect">
            <a:avLst>
              <a:gd name="adj" fmla="val 4400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prstClr val="white"/>
                </a:solidFill>
              </a:rPr>
              <a:t>l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3. CODE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95796" y="4025442"/>
            <a:ext cx="5268686" cy="2489658"/>
          </a:xfrm>
          <a:prstGeom prst="roundRect">
            <a:avLst>
              <a:gd name="adj" fmla="val 5484"/>
            </a:avLst>
          </a:prstGeom>
          <a:solidFill>
            <a:srgbClr val="5C7392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3.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CODE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 smtClean="0">
                <a:solidFill>
                  <a:srgbClr val="3A3A3A"/>
                </a:solidFill>
              </a:rPr>
              <a:t>협조</a:t>
            </a:r>
            <a:endParaRPr lang="ko-KR" altLang="en-US" sz="1100" dirty="0">
              <a:solidFill>
                <a:srgbClr val="3A3A3A"/>
              </a:solidFill>
            </a:endParaRPr>
          </a:p>
        </p:txBody>
      </p:sp>
      <p:grpSp>
        <p:nvGrpSpPr>
          <p:cNvPr id="2" name="Group 14"/>
          <p:cNvGrpSpPr>
            <a:grpSpLocks noChangeAspect="1"/>
          </p:cNvGrpSpPr>
          <p:nvPr/>
        </p:nvGrpSpPr>
        <p:grpSpPr bwMode="auto">
          <a:xfrm>
            <a:off x="150402" y="521677"/>
            <a:ext cx="283317" cy="240323"/>
            <a:chOff x="3669" y="3943"/>
            <a:chExt cx="626" cy="531"/>
          </a:xfrm>
          <a:solidFill>
            <a:schemeClr val="bg1"/>
          </a:solidFill>
        </p:grpSpPr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0940" y="1545578"/>
            <a:ext cx="3825826" cy="2158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9" name="그룹 28"/>
          <p:cNvGrpSpPr/>
          <p:nvPr/>
        </p:nvGrpSpPr>
        <p:grpSpPr>
          <a:xfrm>
            <a:off x="7009563" y="4466641"/>
            <a:ext cx="4857749" cy="1711697"/>
            <a:chOff x="6972300" y="4774828"/>
            <a:chExt cx="4857749" cy="1711697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6972300" y="4774828"/>
              <a:ext cx="4857749" cy="1711697"/>
            </a:xfrm>
            <a:prstGeom prst="roundRect">
              <a:avLst>
                <a:gd name="adj" fmla="val 5484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lvl="0"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맑은 고딕" panose="020B0503020000020004" pitchFamily="50" charset="-127"/>
                </a:rPr>
                <a:t>앞서 </a:t>
              </a:r>
              <a:r>
                <a:rPr lang="en-US" altLang="ko-KR" sz="1200" b="1" dirty="0" err="1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맑은 고딕" panose="020B0503020000020004" pitchFamily="50" charset="-127"/>
                </a:rPr>
                <a:t>winCheck</a:t>
              </a:r>
              <a:r>
                <a:rPr lang="en-US" altLang="ko-KR" sz="1200" b="1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맑은 고딕" panose="020B0503020000020004" pitchFamily="50" charset="-127"/>
                </a:rPr>
                <a:t>()</a:t>
              </a:r>
              <a:r>
                <a:rPr lang="ko-KR" altLang="en-US" sz="1200" b="1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맑은 고딕" panose="020B0503020000020004" pitchFamily="50" charset="-127"/>
                </a:rPr>
                <a:t>를 통해 전송 받은 문자열로 파악 후 변수 초기화 </a:t>
              </a:r>
              <a:endPara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b="15279"/>
            <a:stretch/>
          </p:blipFill>
          <p:spPr>
            <a:xfrm>
              <a:off x="7180976" y="5169863"/>
              <a:ext cx="3351228" cy="1156242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874" y="1553957"/>
            <a:ext cx="4757643" cy="4772148"/>
          </a:xfrm>
          <a:prstGeom prst="rect">
            <a:avLst/>
          </a:prstGeom>
        </p:spPr>
      </p:pic>
      <p:cxnSp>
        <p:nvCxnSpPr>
          <p:cNvPr id="11" name="꺾인 연결선 10"/>
          <p:cNvCxnSpPr>
            <a:endCxn id="22" idx="1"/>
          </p:cNvCxnSpPr>
          <p:nvPr/>
        </p:nvCxnSpPr>
        <p:spPr>
          <a:xfrm rot="5400000">
            <a:off x="5817890" y="4130816"/>
            <a:ext cx="2383347" cy="12700"/>
          </a:xfrm>
          <a:prstGeom prst="bentConnector4">
            <a:avLst>
              <a:gd name="adj1" fmla="val 334"/>
              <a:gd name="adj2" fmla="val 2414268"/>
            </a:avLst>
          </a:prstGeom>
          <a:ln w="12700">
            <a:solidFill>
              <a:schemeClr val="accent2"/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5262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6"/>
          <p:cNvSpPr>
            <a:spLocks noEditPoints="1"/>
          </p:cNvSpPr>
          <p:nvPr/>
        </p:nvSpPr>
        <p:spPr bwMode="auto">
          <a:xfrm rot="20700000">
            <a:off x="8271588" y="1340523"/>
            <a:ext cx="3364163" cy="5658254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C9A6E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>
                <a:solidFill>
                  <a:prstClr val="white"/>
                </a:solidFill>
              </a:rPr>
              <a:t>4. EXECUTION RESULT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4.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EXECUTION RESULT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15" name="Freeform 36"/>
          <p:cNvSpPr>
            <a:spLocks noEditPoints="1"/>
          </p:cNvSpPr>
          <p:nvPr/>
        </p:nvSpPr>
        <p:spPr bwMode="auto">
          <a:xfrm>
            <a:off x="202592" y="476978"/>
            <a:ext cx="191716" cy="32245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39" y="1719400"/>
            <a:ext cx="6813647" cy="42619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45262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6"/>
          <p:cNvSpPr>
            <a:spLocks noEditPoints="1"/>
          </p:cNvSpPr>
          <p:nvPr/>
        </p:nvSpPr>
        <p:spPr bwMode="auto">
          <a:xfrm rot="20700000">
            <a:off x="8271588" y="1340523"/>
            <a:ext cx="3364163" cy="5658254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C9A6E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>
                <a:solidFill>
                  <a:prstClr val="white"/>
                </a:solidFill>
              </a:rPr>
              <a:t>4. EXECUTION RESULT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4.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EXECUTION RESULT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15" name="Freeform 36"/>
          <p:cNvSpPr>
            <a:spLocks noEditPoints="1"/>
          </p:cNvSpPr>
          <p:nvPr/>
        </p:nvSpPr>
        <p:spPr bwMode="auto">
          <a:xfrm>
            <a:off x="202592" y="476978"/>
            <a:ext cx="191716" cy="32245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50526" y="1337948"/>
            <a:ext cx="4980260" cy="5015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3476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6"/>
          <p:cNvSpPr>
            <a:spLocks noEditPoints="1"/>
          </p:cNvSpPr>
          <p:nvPr/>
        </p:nvSpPr>
        <p:spPr bwMode="auto">
          <a:xfrm rot="20700000">
            <a:off x="8271588" y="1340523"/>
            <a:ext cx="3364163" cy="5658254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C9A6E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>
                <a:solidFill>
                  <a:prstClr val="white"/>
                </a:solidFill>
              </a:rPr>
              <a:t>4. EXECUTION RESULT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4.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EXECUTION RESULT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15" name="Freeform 36"/>
          <p:cNvSpPr>
            <a:spLocks noEditPoints="1"/>
          </p:cNvSpPr>
          <p:nvPr/>
        </p:nvSpPr>
        <p:spPr bwMode="auto">
          <a:xfrm>
            <a:off x="202592" y="476978"/>
            <a:ext cx="191716" cy="32245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20" y="1337948"/>
            <a:ext cx="5071766" cy="510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7953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6"/>
          <p:cNvSpPr>
            <a:spLocks noEditPoints="1"/>
          </p:cNvSpPr>
          <p:nvPr/>
        </p:nvSpPr>
        <p:spPr bwMode="auto">
          <a:xfrm rot="20700000">
            <a:off x="8271588" y="1340523"/>
            <a:ext cx="3364163" cy="5658254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C9A6E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>
                <a:solidFill>
                  <a:prstClr val="white"/>
                </a:solidFill>
              </a:rPr>
              <a:t>4. EXECUTION RESULT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4.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EXECUTION RESULT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15" name="Freeform 36"/>
          <p:cNvSpPr>
            <a:spLocks noEditPoints="1"/>
          </p:cNvSpPr>
          <p:nvPr/>
        </p:nvSpPr>
        <p:spPr bwMode="auto">
          <a:xfrm>
            <a:off x="202592" y="476978"/>
            <a:ext cx="191716" cy="32245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053" y="1337948"/>
            <a:ext cx="5183733" cy="519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3381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6"/>
          <p:cNvSpPr>
            <a:spLocks noEditPoints="1"/>
          </p:cNvSpPr>
          <p:nvPr/>
        </p:nvSpPr>
        <p:spPr bwMode="auto">
          <a:xfrm rot="20700000">
            <a:off x="8271588" y="1340523"/>
            <a:ext cx="3364163" cy="5658254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C9A6E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>
                <a:solidFill>
                  <a:prstClr val="white"/>
                </a:solidFill>
              </a:rPr>
              <a:t>4. EXECUTION RESULT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4.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EXECUTION RESULT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15" name="Freeform 36"/>
          <p:cNvSpPr>
            <a:spLocks noEditPoints="1"/>
          </p:cNvSpPr>
          <p:nvPr/>
        </p:nvSpPr>
        <p:spPr bwMode="auto">
          <a:xfrm>
            <a:off x="202592" y="476978"/>
            <a:ext cx="191716" cy="32245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210" y="1337948"/>
            <a:ext cx="5144576" cy="516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4657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1"/>
          <p:cNvSpPr>
            <a:spLocks noEditPoints="1"/>
          </p:cNvSpPr>
          <p:nvPr/>
        </p:nvSpPr>
        <p:spPr bwMode="auto">
          <a:xfrm rot="1813484">
            <a:off x="8626924" y="1713645"/>
            <a:ext cx="4113923" cy="5050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ED6A7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1. MAFIA GAME ?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751207" y="4120061"/>
            <a:ext cx="3270649" cy="2283482"/>
          </a:xfrm>
          <a:prstGeom prst="roundRect">
            <a:avLst>
              <a:gd name="adj" fmla="val 4400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039665" y="1721709"/>
            <a:ext cx="2863923" cy="171347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>
              <a:lnSpc>
                <a:spcPct val="150000"/>
              </a:lnSpc>
            </a:pPr>
            <a:endParaRPr lang="ko-KR" altLang="en-US" sz="12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 marL="90488">
              <a:lnSpc>
                <a:spcPct val="150000"/>
              </a:lnSpc>
            </a:pPr>
            <a:endParaRPr lang="en-US" altLang="ko-KR" sz="1200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  <a:p>
            <a:pPr marL="90488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  <a:latin typeface="+mj-lt"/>
              </a:rPr>
              <a:t>정보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를 가진 소수와 </a:t>
            </a:r>
            <a:r>
              <a:rPr lang="ko-KR" altLang="en-US" sz="1200" b="1" dirty="0" smtClean="0">
                <a:solidFill>
                  <a:srgbClr val="FF0000"/>
                </a:solidFill>
                <a:latin typeface="+mj-lt"/>
              </a:rPr>
              <a:t>정보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를 가지지 못한 다수의 싸움을 모델로 한 파티용 게임</a:t>
            </a:r>
          </a:p>
          <a:p>
            <a:pPr marL="90488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1.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MAFIA GAME ?</a:t>
            </a:r>
            <a:endParaRPr lang="en-US" altLang="ko-KR" sz="1100" dirty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 smtClean="0">
                <a:solidFill>
                  <a:srgbClr val="3A3A3A"/>
                </a:solidFill>
              </a:rPr>
              <a:t>협조</a:t>
            </a:r>
            <a:endParaRPr lang="ko-KR" altLang="en-US" sz="1100" dirty="0">
              <a:solidFill>
                <a:srgbClr val="3A3A3A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19237" y="1340283"/>
            <a:ext cx="4259313" cy="2474496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7" name="한쪽 모서리가 잘린 사각형 16"/>
          <p:cNvSpPr/>
          <p:nvPr/>
        </p:nvSpPr>
        <p:spPr>
          <a:xfrm>
            <a:off x="1041626" y="1893657"/>
            <a:ext cx="1303147" cy="323862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100" b="1" dirty="0" smtClean="0">
                <a:solidFill>
                  <a:prstClr val="white"/>
                </a:solidFill>
                <a:latin typeface="+mn-ea"/>
              </a:rPr>
              <a:t>MAFIA GAME</a:t>
            </a:r>
            <a:endParaRPr lang="ko-KR" altLang="en-US" sz="11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91088" y="3901556"/>
            <a:ext cx="543109" cy="512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3A3935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096641" y="4754832"/>
            <a:ext cx="2694556" cy="879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3A3935"/>
                </a:solidFill>
                <a:latin typeface="+mn-ea"/>
              </a:rPr>
              <a:t>마피아 게임은 </a:t>
            </a:r>
            <a:endParaRPr lang="en-US" altLang="ko-KR" sz="1200" b="1" dirty="0" smtClean="0">
              <a:solidFill>
                <a:srgbClr val="3A3935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3A3935"/>
                </a:solidFill>
                <a:latin typeface="+mn-ea"/>
              </a:rPr>
              <a:t>1986</a:t>
            </a:r>
            <a:r>
              <a:rPr lang="ko-KR" altLang="en-US" sz="1200" b="1" dirty="0" smtClean="0">
                <a:solidFill>
                  <a:srgbClr val="3A3935"/>
                </a:solidFill>
                <a:latin typeface="+mn-ea"/>
              </a:rPr>
              <a:t>년 모스크바 대학교의 심리학부 </a:t>
            </a:r>
            <a:r>
              <a:rPr lang="ko-KR" altLang="en-US" sz="1200" b="1" dirty="0" err="1" smtClean="0">
                <a:solidFill>
                  <a:srgbClr val="3A3935"/>
                </a:solidFill>
                <a:latin typeface="+mn-ea"/>
              </a:rPr>
              <a:t>교수디마</a:t>
            </a:r>
            <a:r>
              <a:rPr lang="ko-KR" altLang="en-US" sz="1200" b="1" dirty="0" smtClean="0">
                <a:solidFill>
                  <a:srgbClr val="3A3935"/>
                </a:solidFill>
                <a:latin typeface="+mn-ea"/>
              </a:rPr>
              <a:t> </a:t>
            </a:r>
            <a:r>
              <a:rPr lang="ko-KR" altLang="en-US" sz="1200" b="1" dirty="0" err="1" smtClean="0">
                <a:solidFill>
                  <a:srgbClr val="3A3935"/>
                </a:solidFill>
                <a:latin typeface="+mn-ea"/>
              </a:rPr>
              <a:t>다비도프가</a:t>
            </a:r>
            <a:r>
              <a:rPr lang="ko-KR" altLang="en-US" sz="1200" b="1" dirty="0" smtClean="0">
                <a:solidFill>
                  <a:srgbClr val="3A3935"/>
                </a:solidFill>
                <a:latin typeface="+mn-ea"/>
              </a:rPr>
              <a:t> 창안</a:t>
            </a:r>
            <a:endParaRPr lang="en-US" altLang="ko-KR" sz="1200" b="1" dirty="0" smtClean="0">
              <a:solidFill>
                <a:srgbClr val="3A3935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rgbClr val="3A3935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3A3935"/>
                </a:solidFill>
                <a:latin typeface="+mn-ea"/>
              </a:rPr>
              <a:t>1990</a:t>
            </a:r>
            <a:r>
              <a:rPr lang="ko-KR" altLang="en-US" sz="1200" b="1" dirty="0" smtClean="0">
                <a:solidFill>
                  <a:srgbClr val="3A3935"/>
                </a:solidFill>
                <a:latin typeface="+mn-ea"/>
              </a:rPr>
              <a:t>년대에 세계적으로 전파</a:t>
            </a:r>
            <a:endParaRPr lang="en-US" altLang="ko-KR" sz="1200" b="1" dirty="0">
              <a:solidFill>
                <a:srgbClr val="3A3935"/>
              </a:solidFill>
              <a:latin typeface="+mn-ea"/>
            </a:endParaRPr>
          </a:p>
        </p:txBody>
      </p:sp>
      <p:sp>
        <p:nvSpPr>
          <p:cNvPr id="26" name="한쪽 모서리가 잘린 사각형 25"/>
          <p:cNvSpPr/>
          <p:nvPr/>
        </p:nvSpPr>
        <p:spPr>
          <a:xfrm>
            <a:off x="2750407" y="4281864"/>
            <a:ext cx="1153181" cy="311151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100" b="1" dirty="0" smtClean="0">
                <a:solidFill>
                  <a:prstClr val="white"/>
                </a:solidFill>
                <a:latin typeface="+mn-ea"/>
              </a:rPr>
              <a:t>HISTORY</a:t>
            </a:r>
            <a:endParaRPr lang="ko-KR" altLang="en-US" sz="11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0" name="Freeform 11"/>
          <p:cNvSpPr>
            <a:spLocks noEditPoints="1"/>
          </p:cNvSpPr>
          <p:nvPr/>
        </p:nvSpPr>
        <p:spPr bwMode="auto">
          <a:xfrm>
            <a:off x="185536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9463" name="Picture 7" descr="Mafia Game Player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19887" y="1546890"/>
            <a:ext cx="3858011" cy="20612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6"/>
          <p:cNvSpPr>
            <a:spLocks noEditPoints="1"/>
          </p:cNvSpPr>
          <p:nvPr/>
        </p:nvSpPr>
        <p:spPr bwMode="auto">
          <a:xfrm rot="20700000">
            <a:off x="8271588" y="1340523"/>
            <a:ext cx="3364163" cy="5658254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C9A6E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>
                <a:solidFill>
                  <a:prstClr val="white"/>
                </a:solidFill>
              </a:rPr>
              <a:t>4. EXECUTION RESULT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4.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EXECUTION RESULT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15" name="Freeform 36"/>
          <p:cNvSpPr>
            <a:spLocks noEditPoints="1"/>
          </p:cNvSpPr>
          <p:nvPr/>
        </p:nvSpPr>
        <p:spPr bwMode="auto">
          <a:xfrm>
            <a:off x="202592" y="476978"/>
            <a:ext cx="191716" cy="32245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581" y="1337948"/>
            <a:ext cx="5224206" cy="524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1788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6"/>
          <p:cNvSpPr>
            <a:spLocks noEditPoints="1"/>
          </p:cNvSpPr>
          <p:nvPr/>
        </p:nvSpPr>
        <p:spPr bwMode="auto">
          <a:xfrm rot="20700000">
            <a:off x="8271588" y="1340523"/>
            <a:ext cx="3364163" cy="5658254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C9A6E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>
                <a:solidFill>
                  <a:prstClr val="white"/>
                </a:solidFill>
              </a:rPr>
              <a:t>4. EXECUTION RESULT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4.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EXECUTION RESULT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15" name="Freeform 36"/>
          <p:cNvSpPr>
            <a:spLocks noEditPoints="1"/>
          </p:cNvSpPr>
          <p:nvPr/>
        </p:nvSpPr>
        <p:spPr bwMode="auto">
          <a:xfrm>
            <a:off x="202592" y="476978"/>
            <a:ext cx="191716" cy="32245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416" y="1337948"/>
            <a:ext cx="5286369" cy="531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6887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11"/>
          <p:cNvSpPr>
            <a:spLocks noEditPoints="1"/>
          </p:cNvSpPr>
          <p:nvPr/>
        </p:nvSpPr>
        <p:spPr bwMode="auto">
          <a:xfrm rot="1813484">
            <a:off x="8346839" y="-164582"/>
            <a:ext cx="4113923" cy="5050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ED6A7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5</a:t>
            </a:r>
            <a:r>
              <a:rPr lang="en-US" altLang="ko-KR" sz="1400" dirty="0">
                <a:solidFill>
                  <a:prstClr val="white"/>
                </a:solidFill>
              </a:rPr>
              <a:t>. </a:t>
            </a:r>
            <a:r>
              <a:rPr lang="en-US" altLang="ko-KR" sz="1400" dirty="0" smtClean="0">
                <a:solidFill>
                  <a:prstClr val="white"/>
                </a:solidFill>
              </a:rPr>
              <a:t>REFERENCE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5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REFERENCE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384871" y="1944129"/>
            <a:ext cx="3558164" cy="3171568"/>
          </a:xfrm>
          <a:prstGeom prst="roundRect">
            <a:avLst>
              <a:gd name="adj" fmla="val 4400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한쪽 모서리가 잘린 사각형 5"/>
          <p:cNvSpPr/>
          <p:nvPr/>
        </p:nvSpPr>
        <p:spPr>
          <a:xfrm>
            <a:off x="1379951" y="2142566"/>
            <a:ext cx="1799854" cy="311151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100" b="1" dirty="0" smtClean="0">
                <a:solidFill>
                  <a:prstClr val="white"/>
                </a:solidFill>
                <a:latin typeface="+mn-ea"/>
              </a:rPr>
              <a:t>Game Image</a:t>
            </a:r>
            <a:endParaRPr lang="ko-KR" altLang="en-US" sz="11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60283" y="2441391"/>
            <a:ext cx="3282293" cy="32180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/>
                </a:solidFill>
                <a:latin typeface="+mn-ea"/>
              </a:rPr>
              <a:t>     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/>
                </a:solidFill>
                <a:latin typeface="+mn-ea"/>
              </a:rPr>
              <a:t>User button &amp; Label : TEAM42 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마피아 게임 이미지</a:t>
            </a:r>
            <a:r>
              <a:rPr lang="en-US" altLang="ko-KR" sz="1050" dirty="0" smtClean="0">
                <a:solidFill>
                  <a:schemeClr val="tx1"/>
                </a:solidFill>
                <a:latin typeface="+mn-ea"/>
                <a:hlinkClick r:id="rId2"/>
              </a:rPr>
              <a:t>Https://mafia42.com/</a:t>
            </a:r>
            <a:endParaRPr lang="en-US" altLang="ko-KR" sz="105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/>
                </a:solidFill>
                <a:latin typeface="+mn-ea"/>
              </a:rPr>
              <a:t>Civilian Win Image : Photo by Japheth Mast</a:t>
            </a:r>
          </a:p>
          <a:p>
            <a:pPr>
              <a:lnSpc>
                <a:spcPct val="150000"/>
              </a:lnSpc>
            </a:pPr>
            <a:endParaRPr lang="en-US" altLang="ko-KR" sz="105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/>
                </a:solidFill>
                <a:latin typeface="+mn-ea"/>
              </a:rPr>
              <a:t>Mafia Win Image : </a:t>
            </a:r>
            <a:r>
              <a:rPr lang="en-US" altLang="ko-KR" sz="1050" dirty="0" smtClean="0">
                <a:solidFill>
                  <a:schemeClr val="tx1"/>
                </a:solidFill>
                <a:latin typeface="+mn-ea"/>
                <a:hlinkClick r:id="rId3"/>
              </a:rPr>
              <a:t>http://www.tokkoro.com/</a:t>
            </a:r>
            <a:endParaRPr lang="en-US" altLang="ko-KR" sz="105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/>
                </a:solidFill>
                <a:latin typeface="+mn-ea"/>
              </a:rPr>
              <a:t>Background &amp; logo : https://mafiagame.com/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425524" y="4275438"/>
            <a:ext cx="3059449" cy="1795850"/>
          </a:xfrm>
          <a:prstGeom prst="roundRect">
            <a:avLst>
              <a:gd name="adj" fmla="val 4400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한쪽 모서리가 잘린 사각형 14"/>
          <p:cNvSpPr/>
          <p:nvPr/>
        </p:nvSpPr>
        <p:spPr>
          <a:xfrm>
            <a:off x="5419511" y="4510945"/>
            <a:ext cx="1787503" cy="311151"/>
          </a:xfrm>
          <a:prstGeom prst="snip1Rect">
            <a:avLst>
              <a:gd name="adj" fmla="val 46055"/>
            </a:avLst>
          </a:prstGeom>
          <a:solidFill>
            <a:srgbClr val="FD696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100" b="1" dirty="0" smtClean="0">
                <a:solidFill>
                  <a:prstClr val="white"/>
                </a:solidFill>
                <a:latin typeface="+mn-ea"/>
              </a:rPr>
              <a:t>PPT</a:t>
            </a:r>
            <a:endParaRPr lang="ko-KR" altLang="en-US" sz="11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09181" y="4727382"/>
            <a:ext cx="3282293" cy="32180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/>
                </a:solidFill>
                <a:latin typeface="+mn-ea"/>
              </a:rPr>
              <a:t>     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/>
                </a:solidFill>
                <a:latin typeface="+mn-ea"/>
              </a:rPr>
              <a:t>Mafia game? : </a:t>
            </a:r>
            <a:r>
              <a:rPr lang="en-US" altLang="ko-KR" sz="1050" dirty="0" smtClean="0">
                <a:solidFill>
                  <a:schemeClr val="tx1"/>
                </a:solidFill>
                <a:latin typeface="+mn-ea"/>
                <a:hlinkClick r:id="rId4"/>
              </a:rPr>
              <a:t>https://ko.wikipedia.org/</a:t>
            </a:r>
            <a:endParaRPr lang="en-US" altLang="ko-KR" sz="105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/>
                </a:solidFill>
                <a:latin typeface="+mn-ea"/>
              </a:rPr>
              <a:t>Template : http://pptbizcam.co.kr/</a:t>
            </a:r>
          </a:p>
          <a:p>
            <a:pPr>
              <a:lnSpc>
                <a:spcPct val="150000"/>
              </a:lnSpc>
            </a:pPr>
            <a:endParaRPr lang="en-US" altLang="ko-KR" sz="105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26" name="Picture 2" descr="C:\Users\user\Downloads\if_icon-clip_2867877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519357" y="5022796"/>
            <a:ext cx="247136" cy="247136"/>
          </a:xfrm>
          <a:prstGeom prst="rect">
            <a:avLst/>
          </a:prstGeom>
          <a:noFill/>
        </p:spPr>
      </p:pic>
      <p:pic>
        <p:nvPicPr>
          <p:cNvPr id="34" name="Picture 2" descr="C:\Users\user\Downloads\if_icon-clip_2867877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535833" y="5508828"/>
            <a:ext cx="247136" cy="247136"/>
          </a:xfrm>
          <a:prstGeom prst="rect">
            <a:avLst/>
          </a:prstGeom>
          <a:noFill/>
        </p:spPr>
      </p:pic>
      <p:pic>
        <p:nvPicPr>
          <p:cNvPr id="35" name="Picture 2" descr="C:\Users\user\Downloads\if_icon-clip_2867877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449866" y="2734961"/>
            <a:ext cx="253098" cy="253098"/>
          </a:xfrm>
          <a:prstGeom prst="rect">
            <a:avLst/>
          </a:prstGeom>
          <a:noFill/>
        </p:spPr>
      </p:pic>
      <p:pic>
        <p:nvPicPr>
          <p:cNvPr id="36" name="Picture 2" descr="C:\Users\user\Downloads\if_icon-clip_2867877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449865" y="3459890"/>
            <a:ext cx="253098" cy="253098"/>
          </a:xfrm>
          <a:prstGeom prst="rect">
            <a:avLst/>
          </a:prstGeom>
          <a:noFill/>
        </p:spPr>
      </p:pic>
      <p:pic>
        <p:nvPicPr>
          <p:cNvPr id="37" name="Picture 2" descr="C:\Users\user\Downloads\if_icon-clip_2867877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441626" y="3945924"/>
            <a:ext cx="253098" cy="253098"/>
          </a:xfrm>
          <a:prstGeom prst="rect">
            <a:avLst/>
          </a:prstGeom>
          <a:noFill/>
        </p:spPr>
      </p:pic>
      <p:pic>
        <p:nvPicPr>
          <p:cNvPr id="38" name="Picture 2" descr="C:\Users\user\Downloads\if_icon-clip_2867877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425151" y="4431955"/>
            <a:ext cx="253098" cy="2530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9126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205" y="1798820"/>
            <a:ext cx="8984367" cy="403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020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357" y="1337948"/>
            <a:ext cx="8094689" cy="51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607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649" y="1587552"/>
            <a:ext cx="8985922" cy="46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9906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190" y="1337948"/>
            <a:ext cx="7293808" cy="47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0176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584" y="503624"/>
            <a:ext cx="6626512" cy="635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241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11" y="1337948"/>
            <a:ext cx="8419124" cy="516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5581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026" name="Picture 2" descr="C:\Users\sist-211\Desktop\단사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3921" y="1313794"/>
            <a:ext cx="8380877" cy="47716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85581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직선 연결선 84"/>
          <p:cNvCxnSpPr/>
          <p:nvPr/>
        </p:nvCxnSpPr>
        <p:spPr>
          <a:xfrm>
            <a:off x="0" y="4137480"/>
            <a:ext cx="8460259" cy="6152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11"/>
          <p:cNvSpPr>
            <a:spLocks noEditPoints="1"/>
          </p:cNvSpPr>
          <p:nvPr/>
        </p:nvSpPr>
        <p:spPr bwMode="auto">
          <a:xfrm rot="1813484">
            <a:off x="8626924" y="1713645"/>
            <a:ext cx="4113923" cy="5050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ED6A7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1. MAFIA GAME ?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1.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MAFIA GAME ?</a:t>
            </a:r>
            <a:endParaRPr lang="en-US" altLang="ko-KR" sz="1100" dirty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 smtClean="0">
                <a:solidFill>
                  <a:srgbClr val="3A3A3A"/>
                </a:solidFill>
              </a:rPr>
              <a:t>협조</a:t>
            </a:r>
            <a:endParaRPr lang="ko-KR" altLang="en-US" sz="1100" dirty="0">
              <a:solidFill>
                <a:srgbClr val="3A3A3A"/>
              </a:solidFill>
            </a:endParaRPr>
          </a:p>
        </p:txBody>
      </p:sp>
      <p:sp>
        <p:nvSpPr>
          <p:cNvPr id="41" name="Freeform 11"/>
          <p:cNvSpPr>
            <a:spLocks noEditPoints="1"/>
          </p:cNvSpPr>
          <p:nvPr/>
        </p:nvSpPr>
        <p:spPr bwMode="auto">
          <a:xfrm>
            <a:off x="185536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AutoShape 2" descr="One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1384458" y="4060453"/>
            <a:ext cx="154051" cy="1540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277516" y="4062104"/>
            <a:ext cx="154051" cy="1540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5170574" y="4076619"/>
            <a:ext cx="154051" cy="1540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7063632" y="4076619"/>
            <a:ext cx="154051" cy="1540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cxnSp>
        <p:nvCxnSpPr>
          <p:cNvPr id="61" name="직선 연결선 60"/>
          <p:cNvCxnSpPr>
            <a:stCxn id="57" idx="0"/>
            <a:endCxn id="72" idx="0"/>
          </p:cNvCxnSpPr>
          <p:nvPr/>
        </p:nvCxnSpPr>
        <p:spPr>
          <a:xfrm flipH="1" flipV="1">
            <a:off x="1461483" y="2956456"/>
            <a:ext cx="1" cy="110399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/>
          <p:cNvGrpSpPr/>
          <p:nvPr/>
        </p:nvGrpSpPr>
        <p:grpSpPr>
          <a:xfrm>
            <a:off x="6870361" y="5318503"/>
            <a:ext cx="540588" cy="540588"/>
            <a:chOff x="6518667" y="2662022"/>
            <a:chExt cx="693961" cy="69396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3" name="타원 62"/>
            <p:cNvSpPr/>
            <p:nvPr/>
          </p:nvSpPr>
          <p:spPr>
            <a:xfrm flipH="1">
              <a:off x="6518667" y="2662022"/>
              <a:ext cx="693961" cy="693961"/>
            </a:xfrm>
            <a:prstGeom prst="ellipse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4" name="자유형 63"/>
            <p:cNvSpPr>
              <a:spLocks/>
            </p:cNvSpPr>
            <p:nvPr/>
          </p:nvSpPr>
          <p:spPr bwMode="auto">
            <a:xfrm>
              <a:off x="6737367" y="2896735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4977304" y="2427801"/>
            <a:ext cx="540588" cy="540588"/>
            <a:chOff x="6518667" y="4399632"/>
            <a:chExt cx="693961" cy="69396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6" name="타원 65"/>
            <p:cNvSpPr/>
            <p:nvPr/>
          </p:nvSpPr>
          <p:spPr>
            <a:xfrm flipH="1" flipV="1">
              <a:off x="6518667" y="4399632"/>
              <a:ext cx="693961" cy="693961"/>
            </a:xfrm>
            <a:prstGeom prst="ellipse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789927" y="4619259"/>
              <a:ext cx="151435" cy="254701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084245" y="5318503"/>
            <a:ext cx="540588" cy="540588"/>
            <a:chOff x="4726150" y="2662022"/>
            <a:chExt cx="693961" cy="69396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9" name="타원 68"/>
            <p:cNvSpPr/>
            <p:nvPr/>
          </p:nvSpPr>
          <p:spPr>
            <a:xfrm>
              <a:off x="4726150" y="2662022"/>
              <a:ext cx="693961" cy="693961"/>
            </a:xfrm>
            <a:prstGeom prst="ellipse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0" name="자유형 69"/>
            <p:cNvSpPr>
              <a:spLocks/>
            </p:cNvSpPr>
            <p:nvPr/>
          </p:nvSpPr>
          <p:spPr bwMode="auto">
            <a:xfrm>
              <a:off x="4958956" y="2868173"/>
              <a:ext cx="228350" cy="253098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191189" y="2415868"/>
            <a:ext cx="540588" cy="540588"/>
            <a:chOff x="4726150" y="4399632"/>
            <a:chExt cx="693961" cy="69396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2" name="타원 71"/>
            <p:cNvSpPr/>
            <p:nvPr/>
          </p:nvSpPr>
          <p:spPr>
            <a:xfrm flipV="1">
              <a:off x="4726150" y="4399632"/>
              <a:ext cx="693961" cy="693961"/>
            </a:xfrm>
            <a:prstGeom prst="ellipse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73" name="Group 20"/>
            <p:cNvGrpSpPr>
              <a:grpSpLocks noChangeAspect="1"/>
            </p:cNvGrpSpPr>
            <p:nvPr/>
          </p:nvGrpSpPr>
          <p:grpSpPr bwMode="auto">
            <a:xfrm>
              <a:off x="4971967" y="4590387"/>
              <a:ext cx="202327" cy="275985"/>
              <a:chOff x="2597" y="4163"/>
              <a:chExt cx="217" cy="296"/>
            </a:xfrm>
            <a:grpFill/>
          </p:grpSpPr>
          <p:sp>
            <p:nvSpPr>
              <p:cNvPr id="74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5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6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7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cxnSp>
        <p:nvCxnSpPr>
          <p:cNvPr id="78" name="직선 연결선 77"/>
          <p:cNvCxnSpPr/>
          <p:nvPr/>
        </p:nvCxnSpPr>
        <p:spPr>
          <a:xfrm flipH="1" flipV="1">
            <a:off x="3354539" y="4214506"/>
            <a:ext cx="1" cy="110399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H="1" flipV="1">
            <a:off x="5247600" y="2956456"/>
            <a:ext cx="1" cy="110399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H="1" flipV="1">
            <a:off x="7140656" y="4214506"/>
            <a:ext cx="1" cy="110399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512844" y="4452612"/>
            <a:ext cx="191194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algn="ctr">
              <a:lnSpc>
                <a:spcPct val="150000"/>
              </a:lnSpc>
            </a:pPr>
            <a:r>
              <a:rPr lang="en-US" altLang="ko-KR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STEP. 1</a:t>
            </a:r>
          </a:p>
          <a:p>
            <a:pPr marL="90488"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낮과 밤이 존재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90488"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낮에는 모두 대화 가능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90488"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밤에는 마피아만 대화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2369326" y="2142171"/>
            <a:ext cx="191986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algn="ctr">
              <a:lnSpc>
                <a:spcPct val="150000"/>
              </a:lnSpc>
            </a:pPr>
            <a:r>
              <a:rPr lang="en-US" altLang="ko-KR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STEP. 2</a:t>
            </a:r>
          </a:p>
          <a:p>
            <a:pPr marL="90488"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밤에 마피아는 시민을 현재 살아있는 마피아의 숫자보다 적어질 때까지 제거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284349" y="4452612"/>
            <a:ext cx="191986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algn="ctr">
              <a:lnSpc>
                <a:spcPct val="150000"/>
              </a:lnSpc>
            </a:pPr>
            <a:r>
              <a:rPr lang="en-US" altLang="ko-KR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STEP. 3</a:t>
            </a:r>
          </a:p>
          <a:p>
            <a:pPr marL="90488"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시민은 마피아가 누군지 가려서 낮의 재판에서 마피아를 모두 색출하는 것이 목표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145008" y="2142171"/>
            <a:ext cx="238939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algn="ctr">
              <a:lnSpc>
                <a:spcPct val="150000"/>
              </a:lnSpc>
            </a:pPr>
            <a:r>
              <a:rPr lang="en-US" altLang="ko-KR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STEP. 4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승리조건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마지막 마피아가 처형되는 순간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마피아의 수가 시민의 수보다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크거나 같아진 순간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050" name="Picture 2" descr="C:\Users\sist-211\Desktop\단관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7352" y="943030"/>
            <a:ext cx="5811838" cy="57261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85581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653" y="336445"/>
            <a:ext cx="7652166" cy="618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6528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891" y="266700"/>
            <a:ext cx="5981700" cy="63246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910097" y="3244334"/>
            <a:ext cx="2896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dirty="0" err="1">
                <a:cs typeface="Times New Roman" panose="02020603050405020304" pitchFamily="18" charset="0"/>
              </a:rPr>
              <a:t>유스케이스</a:t>
            </a:r>
            <a:r>
              <a:rPr lang="en-US" altLang="ko-KR" dirty="0">
                <a:cs typeface="Times New Roman" panose="02020603050405020304" pitchFamily="18" charset="0"/>
              </a:rPr>
              <a:t>(Use Case)</a:t>
            </a:r>
            <a:r>
              <a:rPr lang="ko-KR" altLang="ko-KR" dirty="0">
                <a:cs typeface="Times New Roman" panose="02020603050405020304" pitchFamily="18" charset="0"/>
              </a:rPr>
              <a:t>상세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30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639" y="504799"/>
            <a:ext cx="61626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6676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22" y="1337948"/>
            <a:ext cx="8018253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0628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297" y="822409"/>
            <a:ext cx="6643141" cy="56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7939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76002" y="1337947"/>
            <a:ext cx="9564732" cy="5197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80110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94" y="1571468"/>
            <a:ext cx="8746469" cy="44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9319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025" y="1665155"/>
            <a:ext cx="8688886" cy="433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9093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61" y="1743855"/>
            <a:ext cx="9738225" cy="413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6147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직선 연결선 82"/>
          <p:cNvCxnSpPr/>
          <p:nvPr/>
        </p:nvCxnSpPr>
        <p:spPr>
          <a:xfrm>
            <a:off x="4246137" y="2936895"/>
            <a:ext cx="1818487" cy="124591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403663" y="5667134"/>
            <a:ext cx="1401722" cy="290673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34"/>
          <p:cNvGrpSpPr/>
          <p:nvPr/>
        </p:nvGrpSpPr>
        <p:grpSpPr>
          <a:xfrm rot="16390733">
            <a:off x="9414042" y="4267683"/>
            <a:ext cx="2893738" cy="3207152"/>
            <a:chOff x="4006861" y="1601776"/>
            <a:chExt cx="322281" cy="357180"/>
          </a:xfrm>
          <a:solidFill>
            <a:srgbClr val="FFC000"/>
          </a:solidFill>
        </p:grpSpPr>
        <p:sp>
          <p:nvSpPr>
            <p:cNvPr id="36" name="Freeform 17"/>
            <p:cNvSpPr>
              <a:spLocks/>
            </p:cNvSpPr>
            <p:nvPr/>
          </p:nvSpPr>
          <p:spPr bwMode="auto">
            <a:xfrm>
              <a:off x="4125929" y="1674795"/>
              <a:ext cx="141288" cy="109537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7" name="Freeform 18"/>
            <p:cNvSpPr>
              <a:spLocks/>
            </p:cNvSpPr>
            <p:nvPr/>
          </p:nvSpPr>
          <p:spPr bwMode="auto">
            <a:xfrm>
              <a:off x="4006861" y="1725595"/>
              <a:ext cx="234950" cy="233361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8" name="Freeform 19"/>
            <p:cNvSpPr>
              <a:spLocks/>
            </p:cNvSpPr>
            <p:nvPr/>
          </p:nvSpPr>
          <p:spPr bwMode="auto">
            <a:xfrm>
              <a:off x="4191024" y="1716073"/>
              <a:ext cx="111125" cy="141287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9" name="Freeform 20"/>
            <p:cNvSpPr>
              <a:spLocks/>
            </p:cNvSpPr>
            <p:nvPr/>
          </p:nvSpPr>
          <p:spPr bwMode="auto">
            <a:xfrm>
              <a:off x="4267228" y="1601776"/>
              <a:ext cx="61914" cy="114299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0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2. ENVIRONMENT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10753324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2.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ENVIRONMENT </a:t>
            </a:r>
            <a:r>
              <a:rPr lang="en-US" altLang="ko-KR" sz="24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– ROLE &amp; Development Environment</a:t>
            </a:r>
            <a:endParaRPr lang="en-US" altLang="ko-KR" sz="3200" dirty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 smtClean="0">
                <a:solidFill>
                  <a:srgbClr val="3A3A3A"/>
                </a:solidFill>
              </a:rPr>
              <a:t>협조</a:t>
            </a:r>
            <a:endParaRPr lang="ko-KR" altLang="en-US" sz="1100" dirty="0">
              <a:solidFill>
                <a:srgbClr val="3A3A3A"/>
              </a:solidFill>
            </a:endParaRPr>
          </a:p>
        </p:txBody>
      </p:sp>
      <p:grpSp>
        <p:nvGrpSpPr>
          <p:cNvPr id="3" name="그룹 14"/>
          <p:cNvGrpSpPr/>
          <p:nvPr/>
        </p:nvGrpSpPr>
        <p:grpSpPr>
          <a:xfrm>
            <a:off x="125002" y="430211"/>
            <a:ext cx="356661" cy="395290"/>
            <a:chOff x="4006861" y="1601776"/>
            <a:chExt cx="322281" cy="357180"/>
          </a:xfrm>
          <a:solidFill>
            <a:schemeClr val="bg1"/>
          </a:solidFill>
        </p:grpSpPr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125929" y="1674795"/>
              <a:ext cx="141288" cy="109537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006861" y="1725595"/>
              <a:ext cx="234950" cy="233361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4191024" y="1716073"/>
              <a:ext cx="111125" cy="141287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4267228" y="1601776"/>
              <a:ext cx="61914" cy="114299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cxnSp>
        <p:nvCxnSpPr>
          <p:cNvPr id="41" name="직선 연결선 40"/>
          <p:cNvCxnSpPr/>
          <p:nvPr/>
        </p:nvCxnSpPr>
        <p:spPr>
          <a:xfrm flipV="1">
            <a:off x="2245304" y="3020930"/>
            <a:ext cx="1588839" cy="2338091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6496305" y="2042744"/>
            <a:ext cx="1742343" cy="2032976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8658880" y="1991660"/>
            <a:ext cx="1643592" cy="18089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10725915" y="2553730"/>
            <a:ext cx="1486857" cy="1106865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833948" y="3708938"/>
            <a:ext cx="191194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algn="ctr">
              <a:lnSpc>
                <a:spcPct val="150000"/>
              </a:lnSpc>
            </a:pPr>
            <a:r>
              <a:rPr lang="ko-KR" altLang="en-US" b="1" u="sng" dirty="0" smtClean="0">
                <a:latin typeface="+mn-ea"/>
              </a:rPr>
              <a:t>김광혁</a:t>
            </a:r>
            <a:endParaRPr lang="en-US" altLang="ko-KR" b="1" u="sng" dirty="0">
              <a:latin typeface="+mn-ea"/>
            </a:endParaRPr>
          </a:p>
          <a:p>
            <a:pPr marL="90488"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클라이언트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90488"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마피아 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&amp;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시민 투표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7387" y="3223937"/>
            <a:ext cx="191986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algn="ctr">
              <a:lnSpc>
                <a:spcPct val="150000"/>
              </a:lnSpc>
            </a:pPr>
            <a:r>
              <a:rPr lang="ko-KR" altLang="en-US" b="1" u="sng" dirty="0" smtClean="0">
                <a:latin typeface="+mn-ea"/>
              </a:rPr>
              <a:t>김명준</a:t>
            </a:r>
            <a:endParaRPr lang="en-US" altLang="ko-KR" b="1" u="sng" dirty="0">
              <a:latin typeface="+mn-ea"/>
            </a:endParaRPr>
          </a:p>
          <a:p>
            <a:pPr marL="90488"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낮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밤 기능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90488"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타이머 기능 구현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173362" y="2554643"/>
            <a:ext cx="201255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algn="ctr">
              <a:lnSpc>
                <a:spcPct val="150000"/>
              </a:lnSpc>
            </a:pPr>
            <a:r>
              <a:rPr lang="ko-KR" altLang="en-US" b="1" u="sng" dirty="0" smtClean="0">
                <a:latin typeface="+mn-ea"/>
              </a:rPr>
              <a:t>서지원</a:t>
            </a:r>
            <a:endParaRPr lang="en-US" altLang="ko-KR" b="1" u="sng" dirty="0" smtClean="0">
              <a:latin typeface="+mn-ea"/>
            </a:endParaRPr>
          </a:p>
          <a:p>
            <a:pPr marL="90488"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UI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배치 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90488"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네트워크 채팅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498930" y="2268581"/>
            <a:ext cx="191986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algn="ctr">
              <a:lnSpc>
                <a:spcPct val="150000"/>
              </a:lnSpc>
            </a:pPr>
            <a:r>
              <a:rPr lang="ko-KR" altLang="en-US" b="1" u="sng" dirty="0" smtClean="0">
                <a:latin typeface="+mn-ea"/>
              </a:rPr>
              <a:t>심유석</a:t>
            </a:r>
            <a:endParaRPr lang="en-US" altLang="ko-KR" b="1" u="sng" dirty="0">
              <a:latin typeface="+mn-ea"/>
            </a:endParaRPr>
          </a:p>
          <a:p>
            <a:pPr marL="90488"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UI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디자인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90488"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마피아간 채팅 기능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579994" y="2302020"/>
            <a:ext cx="191986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algn="ctr">
              <a:lnSpc>
                <a:spcPct val="150000"/>
              </a:lnSpc>
            </a:pPr>
            <a:r>
              <a:rPr lang="ko-KR" altLang="en-US" b="1" u="sng" dirty="0" err="1" smtClean="0">
                <a:latin typeface="+mn-ea"/>
              </a:rPr>
              <a:t>이도협</a:t>
            </a:r>
            <a:endParaRPr lang="en-US" altLang="ko-KR" b="1" u="sng" dirty="0">
              <a:latin typeface="+mn-ea"/>
            </a:endParaRPr>
          </a:p>
          <a:p>
            <a:pPr marL="90488"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네트워크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프로토콜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90488"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낮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밤 기능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8159481" y="1581323"/>
            <a:ext cx="540588" cy="540588"/>
            <a:chOff x="6518667" y="2662022"/>
            <a:chExt cx="693961" cy="693961"/>
          </a:xfrm>
        </p:grpSpPr>
        <p:sp>
          <p:nvSpPr>
            <p:cNvPr id="52" name="타원 51"/>
            <p:cNvSpPr/>
            <p:nvPr/>
          </p:nvSpPr>
          <p:spPr>
            <a:xfrm flipH="1">
              <a:off x="6518667" y="2662022"/>
              <a:ext cx="693961" cy="693961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자유형 52"/>
            <p:cNvSpPr>
              <a:spLocks/>
            </p:cNvSpPr>
            <p:nvPr/>
          </p:nvSpPr>
          <p:spPr bwMode="auto">
            <a:xfrm>
              <a:off x="6737367" y="2896735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034884" y="3996553"/>
            <a:ext cx="540588" cy="540588"/>
            <a:chOff x="6518667" y="4399632"/>
            <a:chExt cx="693961" cy="693961"/>
          </a:xfrm>
        </p:grpSpPr>
        <p:sp>
          <p:nvSpPr>
            <p:cNvPr id="55" name="타원 54"/>
            <p:cNvSpPr/>
            <p:nvPr/>
          </p:nvSpPr>
          <p:spPr>
            <a:xfrm flipH="1" flipV="1">
              <a:off x="6518667" y="4399632"/>
              <a:ext cx="693961" cy="693961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6" name="Freeform 36"/>
            <p:cNvSpPr>
              <a:spLocks noEditPoints="1"/>
            </p:cNvSpPr>
            <p:nvPr/>
          </p:nvSpPr>
          <p:spPr bwMode="auto">
            <a:xfrm>
              <a:off x="6789927" y="4619259"/>
              <a:ext cx="151435" cy="254701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783883" y="5279854"/>
            <a:ext cx="540588" cy="540588"/>
            <a:chOff x="4726150" y="2662022"/>
            <a:chExt cx="693961" cy="693961"/>
          </a:xfrm>
        </p:grpSpPr>
        <p:sp>
          <p:nvSpPr>
            <p:cNvPr id="58" name="타원 57"/>
            <p:cNvSpPr/>
            <p:nvPr/>
          </p:nvSpPr>
          <p:spPr>
            <a:xfrm>
              <a:off x="4726150" y="2662022"/>
              <a:ext cx="693961" cy="693961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1" name="자유형 60"/>
            <p:cNvSpPr>
              <a:spLocks/>
            </p:cNvSpPr>
            <p:nvPr/>
          </p:nvSpPr>
          <p:spPr bwMode="auto">
            <a:xfrm>
              <a:off x="4958956" y="2868173"/>
              <a:ext cx="228350" cy="253098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3754976" y="2559509"/>
            <a:ext cx="540588" cy="540588"/>
            <a:chOff x="4726150" y="4399632"/>
            <a:chExt cx="693961" cy="693961"/>
          </a:xfrm>
        </p:grpSpPr>
        <p:sp>
          <p:nvSpPr>
            <p:cNvPr id="67" name="타원 66"/>
            <p:cNvSpPr/>
            <p:nvPr/>
          </p:nvSpPr>
          <p:spPr>
            <a:xfrm flipV="1">
              <a:off x="4726150" y="4399632"/>
              <a:ext cx="693961" cy="693961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4971967" y="4590387"/>
              <a:ext cx="202327" cy="275985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73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4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5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6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10264494" y="3581427"/>
            <a:ext cx="540588" cy="540588"/>
            <a:chOff x="9753739" y="3192681"/>
            <a:chExt cx="540588" cy="540588"/>
          </a:xfrm>
        </p:grpSpPr>
        <p:sp>
          <p:nvSpPr>
            <p:cNvPr id="78" name="타원 77"/>
            <p:cNvSpPr/>
            <p:nvPr/>
          </p:nvSpPr>
          <p:spPr>
            <a:xfrm flipH="1">
              <a:off x="9753739" y="3192681"/>
              <a:ext cx="540588" cy="540588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79" name="Group 39"/>
            <p:cNvGrpSpPr>
              <a:grpSpLocks noChangeAspect="1"/>
            </p:cNvGrpSpPr>
            <p:nvPr/>
          </p:nvGrpSpPr>
          <p:grpSpPr bwMode="auto">
            <a:xfrm>
              <a:off x="9912982" y="3363513"/>
              <a:ext cx="222335" cy="179787"/>
              <a:chOff x="5919" y="4283"/>
              <a:chExt cx="324" cy="262"/>
            </a:xfrm>
            <a:solidFill>
              <a:schemeClr val="bg1"/>
            </a:solidFill>
          </p:grpSpPr>
          <p:sp>
            <p:nvSpPr>
              <p:cNvPr id="80" name="Freeform 41"/>
              <p:cNvSpPr>
                <a:spLocks/>
              </p:cNvSpPr>
              <p:nvPr/>
            </p:nvSpPr>
            <p:spPr bwMode="auto">
              <a:xfrm>
                <a:off x="6065" y="4421"/>
                <a:ext cx="32" cy="38"/>
              </a:xfrm>
              <a:custGeom>
                <a:avLst/>
                <a:gdLst>
                  <a:gd name="T0" fmla="*/ 175 w 349"/>
                  <a:gd name="T1" fmla="*/ 0 h 421"/>
                  <a:gd name="T2" fmla="*/ 206 w 349"/>
                  <a:gd name="T3" fmla="*/ 2 h 421"/>
                  <a:gd name="T4" fmla="*/ 235 w 349"/>
                  <a:gd name="T5" fmla="*/ 9 h 421"/>
                  <a:gd name="T6" fmla="*/ 263 w 349"/>
                  <a:gd name="T7" fmla="*/ 22 h 421"/>
                  <a:gd name="T8" fmla="*/ 287 w 349"/>
                  <a:gd name="T9" fmla="*/ 40 h 421"/>
                  <a:gd name="T10" fmla="*/ 308 w 349"/>
                  <a:gd name="T11" fmla="*/ 60 h 421"/>
                  <a:gd name="T12" fmla="*/ 326 w 349"/>
                  <a:gd name="T13" fmla="*/ 84 h 421"/>
                  <a:gd name="T14" fmla="*/ 338 w 349"/>
                  <a:gd name="T15" fmla="*/ 111 h 421"/>
                  <a:gd name="T16" fmla="*/ 346 w 349"/>
                  <a:gd name="T17" fmla="*/ 140 h 421"/>
                  <a:gd name="T18" fmla="*/ 349 w 349"/>
                  <a:gd name="T19" fmla="*/ 171 h 421"/>
                  <a:gd name="T20" fmla="*/ 349 w 349"/>
                  <a:gd name="T21" fmla="*/ 249 h 421"/>
                  <a:gd name="T22" fmla="*/ 346 w 349"/>
                  <a:gd name="T23" fmla="*/ 280 h 421"/>
                  <a:gd name="T24" fmla="*/ 338 w 349"/>
                  <a:gd name="T25" fmla="*/ 309 h 421"/>
                  <a:gd name="T26" fmla="*/ 326 w 349"/>
                  <a:gd name="T27" fmla="*/ 336 h 421"/>
                  <a:gd name="T28" fmla="*/ 308 w 349"/>
                  <a:gd name="T29" fmla="*/ 360 h 421"/>
                  <a:gd name="T30" fmla="*/ 287 w 349"/>
                  <a:gd name="T31" fmla="*/ 381 h 421"/>
                  <a:gd name="T32" fmla="*/ 263 w 349"/>
                  <a:gd name="T33" fmla="*/ 398 h 421"/>
                  <a:gd name="T34" fmla="*/ 235 w 349"/>
                  <a:gd name="T35" fmla="*/ 410 h 421"/>
                  <a:gd name="T36" fmla="*/ 206 w 349"/>
                  <a:gd name="T37" fmla="*/ 419 h 421"/>
                  <a:gd name="T38" fmla="*/ 175 w 349"/>
                  <a:gd name="T39" fmla="*/ 421 h 421"/>
                  <a:gd name="T40" fmla="*/ 143 w 349"/>
                  <a:gd name="T41" fmla="*/ 419 h 421"/>
                  <a:gd name="T42" fmla="*/ 113 w 349"/>
                  <a:gd name="T43" fmla="*/ 410 h 421"/>
                  <a:gd name="T44" fmla="*/ 87 w 349"/>
                  <a:gd name="T45" fmla="*/ 398 h 421"/>
                  <a:gd name="T46" fmla="*/ 62 w 349"/>
                  <a:gd name="T47" fmla="*/ 381 h 421"/>
                  <a:gd name="T48" fmla="*/ 41 w 349"/>
                  <a:gd name="T49" fmla="*/ 360 h 421"/>
                  <a:gd name="T50" fmla="*/ 24 w 349"/>
                  <a:gd name="T51" fmla="*/ 336 h 421"/>
                  <a:gd name="T52" fmla="*/ 11 w 349"/>
                  <a:gd name="T53" fmla="*/ 309 h 421"/>
                  <a:gd name="T54" fmla="*/ 3 w 349"/>
                  <a:gd name="T55" fmla="*/ 280 h 421"/>
                  <a:gd name="T56" fmla="*/ 0 w 349"/>
                  <a:gd name="T57" fmla="*/ 249 h 421"/>
                  <a:gd name="T58" fmla="*/ 0 w 349"/>
                  <a:gd name="T59" fmla="*/ 171 h 421"/>
                  <a:gd name="T60" fmla="*/ 3 w 349"/>
                  <a:gd name="T61" fmla="*/ 140 h 421"/>
                  <a:gd name="T62" fmla="*/ 11 w 349"/>
                  <a:gd name="T63" fmla="*/ 111 h 421"/>
                  <a:gd name="T64" fmla="*/ 24 w 349"/>
                  <a:gd name="T65" fmla="*/ 84 h 421"/>
                  <a:gd name="T66" fmla="*/ 41 w 349"/>
                  <a:gd name="T67" fmla="*/ 60 h 421"/>
                  <a:gd name="T68" fmla="*/ 62 w 349"/>
                  <a:gd name="T69" fmla="*/ 40 h 421"/>
                  <a:gd name="T70" fmla="*/ 87 w 349"/>
                  <a:gd name="T71" fmla="*/ 22 h 421"/>
                  <a:gd name="T72" fmla="*/ 113 w 349"/>
                  <a:gd name="T73" fmla="*/ 9 h 421"/>
                  <a:gd name="T74" fmla="*/ 143 w 349"/>
                  <a:gd name="T75" fmla="*/ 2 h 421"/>
                  <a:gd name="T76" fmla="*/ 175 w 349"/>
                  <a:gd name="T77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421">
                    <a:moveTo>
                      <a:pt x="175" y="0"/>
                    </a:moveTo>
                    <a:lnTo>
                      <a:pt x="206" y="2"/>
                    </a:lnTo>
                    <a:lnTo>
                      <a:pt x="235" y="9"/>
                    </a:lnTo>
                    <a:lnTo>
                      <a:pt x="263" y="22"/>
                    </a:lnTo>
                    <a:lnTo>
                      <a:pt x="287" y="40"/>
                    </a:lnTo>
                    <a:lnTo>
                      <a:pt x="308" y="60"/>
                    </a:lnTo>
                    <a:lnTo>
                      <a:pt x="326" y="84"/>
                    </a:lnTo>
                    <a:lnTo>
                      <a:pt x="338" y="111"/>
                    </a:lnTo>
                    <a:lnTo>
                      <a:pt x="346" y="140"/>
                    </a:lnTo>
                    <a:lnTo>
                      <a:pt x="349" y="171"/>
                    </a:lnTo>
                    <a:lnTo>
                      <a:pt x="349" y="249"/>
                    </a:lnTo>
                    <a:lnTo>
                      <a:pt x="346" y="280"/>
                    </a:lnTo>
                    <a:lnTo>
                      <a:pt x="338" y="309"/>
                    </a:lnTo>
                    <a:lnTo>
                      <a:pt x="326" y="336"/>
                    </a:lnTo>
                    <a:lnTo>
                      <a:pt x="308" y="360"/>
                    </a:lnTo>
                    <a:lnTo>
                      <a:pt x="287" y="381"/>
                    </a:lnTo>
                    <a:lnTo>
                      <a:pt x="263" y="398"/>
                    </a:lnTo>
                    <a:lnTo>
                      <a:pt x="235" y="410"/>
                    </a:lnTo>
                    <a:lnTo>
                      <a:pt x="206" y="419"/>
                    </a:lnTo>
                    <a:lnTo>
                      <a:pt x="175" y="421"/>
                    </a:lnTo>
                    <a:lnTo>
                      <a:pt x="143" y="419"/>
                    </a:lnTo>
                    <a:lnTo>
                      <a:pt x="113" y="410"/>
                    </a:lnTo>
                    <a:lnTo>
                      <a:pt x="87" y="398"/>
                    </a:lnTo>
                    <a:lnTo>
                      <a:pt x="62" y="381"/>
                    </a:lnTo>
                    <a:lnTo>
                      <a:pt x="41" y="360"/>
                    </a:lnTo>
                    <a:lnTo>
                      <a:pt x="24" y="336"/>
                    </a:lnTo>
                    <a:lnTo>
                      <a:pt x="11" y="309"/>
                    </a:lnTo>
                    <a:lnTo>
                      <a:pt x="3" y="280"/>
                    </a:lnTo>
                    <a:lnTo>
                      <a:pt x="0" y="249"/>
                    </a:lnTo>
                    <a:lnTo>
                      <a:pt x="0" y="171"/>
                    </a:lnTo>
                    <a:lnTo>
                      <a:pt x="3" y="140"/>
                    </a:lnTo>
                    <a:lnTo>
                      <a:pt x="11" y="111"/>
                    </a:lnTo>
                    <a:lnTo>
                      <a:pt x="24" y="84"/>
                    </a:lnTo>
                    <a:lnTo>
                      <a:pt x="41" y="60"/>
                    </a:lnTo>
                    <a:lnTo>
                      <a:pt x="62" y="40"/>
                    </a:lnTo>
                    <a:lnTo>
                      <a:pt x="87" y="22"/>
                    </a:lnTo>
                    <a:lnTo>
                      <a:pt x="113" y="9"/>
                    </a:lnTo>
                    <a:lnTo>
                      <a:pt x="143" y="2"/>
                    </a:lnTo>
                    <a:lnTo>
                      <a:pt x="175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1" name="Freeform 42"/>
              <p:cNvSpPr>
                <a:spLocks/>
              </p:cNvSpPr>
              <p:nvPr/>
            </p:nvSpPr>
            <p:spPr bwMode="auto">
              <a:xfrm>
                <a:off x="5926" y="4448"/>
                <a:ext cx="310" cy="97"/>
              </a:xfrm>
              <a:custGeom>
                <a:avLst/>
                <a:gdLst>
                  <a:gd name="T0" fmla="*/ 0 w 3415"/>
                  <a:gd name="T1" fmla="*/ 0 h 1067"/>
                  <a:gd name="T2" fmla="*/ 49 w 3415"/>
                  <a:gd name="T3" fmla="*/ 20 h 1067"/>
                  <a:gd name="T4" fmla="*/ 101 w 3415"/>
                  <a:gd name="T5" fmla="*/ 35 h 1067"/>
                  <a:gd name="T6" fmla="*/ 156 w 3415"/>
                  <a:gd name="T7" fmla="*/ 45 h 1067"/>
                  <a:gd name="T8" fmla="*/ 211 w 3415"/>
                  <a:gd name="T9" fmla="*/ 48 h 1067"/>
                  <a:gd name="T10" fmla="*/ 1413 w 3415"/>
                  <a:gd name="T11" fmla="*/ 48 h 1067"/>
                  <a:gd name="T12" fmla="*/ 1428 w 3415"/>
                  <a:gd name="T13" fmla="*/ 88 h 1067"/>
                  <a:gd name="T14" fmla="*/ 1449 w 3415"/>
                  <a:gd name="T15" fmla="*/ 125 h 1067"/>
                  <a:gd name="T16" fmla="*/ 1476 w 3415"/>
                  <a:gd name="T17" fmla="*/ 160 h 1067"/>
                  <a:gd name="T18" fmla="*/ 1507 w 3415"/>
                  <a:gd name="T19" fmla="*/ 189 h 1067"/>
                  <a:gd name="T20" fmla="*/ 1541 w 3415"/>
                  <a:gd name="T21" fmla="*/ 215 h 1067"/>
                  <a:gd name="T22" fmla="*/ 1578 w 3415"/>
                  <a:gd name="T23" fmla="*/ 236 h 1067"/>
                  <a:gd name="T24" fmla="*/ 1619 w 3415"/>
                  <a:gd name="T25" fmla="*/ 251 h 1067"/>
                  <a:gd name="T26" fmla="*/ 1662 w 3415"/>
                  <a:gd name="T27" fmla="*/ 261 h 1067"/>
                  <a:gd name="T28" fmla="*/ 1708 w 3415"/>
                  <a:gd name="T29" fmla="*/ 264 h 1067"/>
                  <a:gd name="T30" fmla="*/ 1753 w 3415"/>
                  <a:gd name="T31" fmla="*/ 261 h 1067"/>
                  <a:gd name="T32" fmla="*/ 1796 w 3415"/>
                  <a:gd name="T33" fmla="*/ 251 h 1067"/>
                  <a:gd name="T34" fmla="*/ 1837 w 3415"/>
                  <a:gd name="T35" fmla="*/ 236 h 1067"/>
                  <a:gd name="T36" fmla="*/ 1875 w 3415"/>
                  <a:gd name="T37" fmla="*/ 215 h 1067"/>
                  <a:gd name="T38" fmla="*/ 1909 w 3415"/>
                  <a:gd name="T39" fmla="*/ 189 h 1067"/>
                  <a:gd name="T40" fmla="*/ 1939 w 3415"/>
                  <a:gd name="T41" fmla="*/ 160 h 1067"/>
                  <a:gd name="T42" fmla="*/ 1965 w 3415"/>
                  <a:gd name="T43" fmla="*/ 125 h 1067"/>
                  <a:gd name="T44" fmla="*/ 1986 w 3415"/>
                  <a:gd name="T45" fmla="*/ 88 h 1067"/>
                  <a:gd name="T46" fmla="*/ 2002 w 3415"/>
                  <a:gd name="T47" fmla="*/ 48 h 1067"/>
                  <a:gd name="T48" fmla="*/ 3204 w 3415"/>
                  <a:gd name="T49" fmla="*/ 48 h 1067"/>
                  <a:gd name="T50" fmla="*/ 3260 w 3415"/>
                  <a:gd name="T51" fmla="*/ 45 h 1067"/>
                  <a:gd name="T52" fmla="*/ 3314 w 3415"/>
                  <a:gd name="T53" fmla="*/ 35 h 1067"/>
                  <a:gd name="T54" fmla="*/ 3366 w 3415"/>
                  <a:gd name="T55" fmla="*/ 20 h 1067"/>
                  <a:gd name="T56" fmla="*/ 3415 w 3415"/>
                  <a:gd name="T57" fmla="*/ 0 h 1067"/>
                  <a:gd name="T58" fmla="*/ 3415 w 3415"/>
                  <a:gd name="T59" fmla="*/ 787 h 1067"/>
                  <a:gd name="T60" fmla="*/ 3412 w 3415"/>
                  <a:gd name="T61" fmla="*/ 828 h 1067"/>
                  <a:gd name="T62" fmla="*/ 3403 w 3415"/>
                  <a:gd name="T63" fmla="*/ 867 h 1067"/>
                  <a:gd name="T64" fmla="*/ 3389 w 3415"/>
                  <a:gd name="T65" fmla="*/ 905 h 1067"/>
                  <a:gd name="T66" fmla="*/ 3370 w 3415"/>
                  <a:gd name="T67" fmla="*/ 939 h 1067"/>
                  <a:gd name="T68" fmla="*/ 3346 w 3415"/>
                  <a:gd name="T69" fmla="*/ 971 h 1067"/>
                  <a:gd name="T70" fmla="*/ 3317 w 3415"/>
                  <a:gd name="T71" fmla="*/ 998 h 1067"/>
                  <a:gd name="T72" fmla="*/ 3286 w 3415"/>
                  <a:gd name="T73" fmla="*/ 1022 h 1067"/>
                  <a:gd name="T74" fmla="*/ 3251 w 3415"/>
                  <a:gd name="T75" fmla="*/ 1041 h 1067"/>
                  <a:gd name="T76" fmla="*/ 3214 w 3415"/>
                  <a:gd name="T77" fmla="*/ 1055 h 1067"/>
                  <a:gd name="T78" fmla="*/ 3174 w 3415"/>
                  <a:gd name="T79" fmla="*/ 1064 h 1067"/>
                  <a:gd name="T80" fmla="*/ 3132 w 3415"/>
                  <a:gd name="T81" fmla="*/ 1067 h 1067"/>
                  <a:gd name="T82" fmla="*/ 283 w 3415"/>
                  <a:gd name="T83" fmla="*/ 1067 h 1067"/>
                  <a:gd name="T84" fmla="*/ 242 w 3415"/>
                  <a:gd name="T85" fmla="*/ 1064 h 1067"/>
                  <a:gd name="T86" fmla="*/ 201 w 3415"/>
                  <a:gd name="T87" fmla="*/ 1055 h 1067"/>
                  <a:gd name="T88" fmla="*/ 163 w 3415"/>
                  <a:gd name="T89" fmla="*/ 1041 h 1067"/>
                  <a:gd name="T90" fmla="*/ 129 w 3415"/>
                  <a:gd name="T91" fmla="*/ 1022 h 1067"/>
                  <a:gd name="T92" fmla="*/ 97 w 3415"/>
                  <a:gd name="T93" fmla="*/ 998 h 1067"/>
                  <a:gd name="T94" fmla="*/ 69 w 3415"/>
                  <a:gd name="T95" fmla="*/ 971 h 1067"/>
                  <a:gd name="T96" fmla="*/ 46 w 3415"/>
                  <a:gd name="T97" fmla="*/ 939 h 1067"/>
                  <a:gd name="T98" fmla="*/ 26 w 3415"/>
                  <a:gd name="T99" fmla="*/ 905 h 1067"/>
                  <a:gd name="T100" fmla="*/ 12 w 3415"/>
                  <a:gd name="T101" fmla="*/ 867 h 1067"/>
                  <a:gd name="T102" fmla="*/ 3 w 3415"/>
                  <a:gd name="T103" fmla="*/ 828 h 1067"/>
                  <a:gd name="T104" fmla="*/ 0 w 3415"/>
                  <a:gd name="T105" fmla="*/ 787 h 1067"/>
                  <a:gd name="T106" fmla="*/ 0 w 3415"/>
                  <a:gd name="T107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415" h="1067">
                    <a:moveTo>
                      <a:pt x="0" y="0"/>
                    </a:moveTo>
                    <a:lnTo>
                      <a:pt x="49" y="20"/>
                    </a:lnTo>
                    <a:lnTo>
                      <a:pt x="101" y="35"/>
                    </a:lnTo>
                    <a:lnTo>
                      <a:pt x="156" y="45"/>
                    </a:lnTo>
                    <a:lnTo>
                      <a:pt x="211" y="48"/>
                    </a:lnTo>
                    <a:lnTo>
                      <a:pt x="1413" y="48"/>
                    </a:lnTo>
                    <a:lnTo>
                      <a:pt x="1428" y="88"/>
                    </a:lnTo>
                    <a:lnTo>
                      <a:pt x="1449" y="125"/>
                    </a:lnTo>
                    <a:lnTo>
                      <a:pt x="1476" y="160"/>
                    </a:lnTo>
                    <a:lnTo>
                      <a:pt x="1507" y="189"/>
                    </a:lnTo>
                    <a:lnTo>
                      <a:pt x="1541" y="215"/>
                    </a:lnTo>
                    <a:lnTo>
                      <a:pt x="1578" y="236"/>
                    </a:lnTo>
                    <a:lnTo>
                      <a:pt x="1619" y="251"/>
                    </a:lnTo>
                    <a:lnTo>
                      <a:pt x="1662" y="261"/>
                    </a:lnTo>
                    <a:lnTo>
                      <a:pt x="1708" y="264"/>
                    </a:lnTo>
                    <a:lnTo>
                      <a:pt x="1753" y="261"/>
                    </a:lnTo>
                    <a:lnTo>
                      <a:pt x="1796" y="251"/>
                    </a:lnTo>
                    <a:lnTo>
                      <a:pt x="1837" y="236"/>
                    </a:lnTo>
                    <a:lnTo>
                      <a:pt x="1875" y="215"/>
                    </a:lnTo>
                    <a:lnTo>
                      <a:pt x="1909" y="189"/>
                    </a:lnTo>
                    <a:lnTo>
                      <a:pt x="1939" y="160"/>
                    </a:lnTo>
                    <a:lnTo>
                      <a:pt x="1965" y="125"/>
                    </a:lnTo>
                    <a:lnTo>
                      <a:pt x="1986" y="88"/>
                    </a:lnTo>
                    <a:lnTo>
                      <a:pt x="2002" y="48"/>
                    </a:lnTo>
                    <a:lnTo>
                      <a:pt x="3204" y="48"/>
                    </a:lnTo>
                    <a:lnTo>
                      <a:pt x="3260" y="45"/>
                    </a:lnTo>
                    <a:lnTo>
                      <a:pt x="3314" y="35"/>
                    </a:lnTo>
                    <a:lnTo>
                      <a:pt x="3366" y="20"/>
                    </a:lnTo>
                    <a:lnTo>
                      <a:pt x="3415" y="0"/>
                    </a:lnTo>
                    <a:lnTo>
                      <a:pt x="3415" y="787"/>
                    </a:lnTo>
                    <a:lnTo>
                      <a:pt x="3412" y="828"/>
                    </a:lnTo>
                    <a:lnTo>
                      <a:pt x="3403" y="867"/>
                    </a:lnTo>
                    <a:lnTo>
                      <a:pt x="3389" y="905"/>
                    </a:lnTo>
                    <a:lnTo>
                      <a:pt x="3370" y="939"/>
                    </a:lnTo>
                    <a:lnTo>
                      <a:pt x="3346" y="971"/>
                    </a:lnTo>
                    <a:lnTo>
                      <a:pt x="3317" y="998"/>
                    </a:lnTo>
                    <a:lnTo>
                      <a:pt x="3286" y="1022"/>
                    </a:lnTo>
                    <a:lnTo>
                      <a:pt x="3251" y="1041"/>
                    </a:lnTo>
                    <a:lnTo>
                      <a:pt x="3214" y="1055"/>
                    </a:lnTo>
                    <a:lnTo>
                      <a:pt x="3174" y="1064"/>
                    </a:lnTo>
                    <a:lnTo>
                      <a:pt x="3132" y="1067"/>
                    </a:lnTo>
                    <a:lnTo>
                      <a:pt x="283" y="1067"/>
                    </a:lnTo>
                    <a:lnTo>
                      <a:pt x="242" y="1064"/>
                    </a:lnTo>
                    <a:lnTo>
                      <a:pt x="201" y="1055"/>
                    </a:lnTo>
                    <a:lnTo>
                      <a:pt x="163" y="1041"/>
                    </a:lnTo>
                    <a:lnTo>
                      <a:pt x="129" y="1022"/>
                    </a:lnTo>
                    <a:lnTo>
                      <a:pt x="97" y="998"/>
                    </a:lnTo>
                    <a:lnTo>
                      <a:pt x="69" y="971"/>
                    </a:lnTo>
                    <a:lnTo>
                      <a:pt x="46" y="939"/>
                    </a:lnTo>
                    <a:lnTo>
                      <a:pt x="26" y="905"/>
                    </a:lnTo>
                    <a:lnTo>
                      <a:pt x="12" y="867"/>
                    </a:lnTo>
                    <a:lnTo>
                      <a:pt x="3" y="828"/>
                    </a:lnTo>
                    <a:lnTo>
                      <a:pt x="0" y="787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2" name="Freeform 43"/>
              <p:cNvSpPr>
                <a:spLocks noEditPoints="1"/>
              </p:cNvSpPr>
              <p:nvPr/>
            </p:nvSpPr>
            <p:spPr bwMode="auto">
              <a:xfrm>
                <a:off x="5919" y="4283"/>
                <a:ext cx="324" cy="150"/>
              </a:xfrm>
              <a:custGeom>
                <a:avLst/>
                <a:gdLst>
                  <a:gd name="T0" fmla="*/ 1430 w 3559"/>
                  <a:gd name="T1" fmla="*/ 274 h 1653"/>
                  <a:gd name="T2" fmla="*/ 1331 w 3559"/>
                  <a:gd name="T3" fmla="*/ 327 h 1653"/>
                  <a:gd name="T4" fmla="*/ 1263 w 3559"/>
                  <a:gd name="T5" fmla="*/ 414 h 1653"/>
                  <a:gd name="T6" fmla="*/ 2297 w 3559"/>
                  <a:gd name="T7" fmla="*/ 414 h 1653"/>
                  <a:gd name="T8" fmla="*/ 2228 w 3559"/>
                  <a:gd name="T9" fmla="*/ 327 h 1653"/>
                  <a:gd name="T10" fmla="*/ 2130 w 3559"/>
                  <a:gd name="T11" fmla="*/ 274 h 1653"/>
                  <a:gd name="T12" fmla="*/ 1507 w 3559"/>
                  <a:gd name="T13" fmla="*/ 262 h 1653"/>
                  <a:gd name="T14" fmla="*/ 2113 w 3559"/>
                  <a:gd name="T15" fmla="*/ 3 h 1653"/>
                  <a:gd name="T16" fmla="*/ 2283 w 3559"/>
                  <a:gd name="T17" fmla="*/ 51 h 1653"/>
                  <a:gd name="T18" fmla="*/ 2424 w 3559"/>
                  <a:gd name="T19" fmla="*/ 149 h 1653"/>
                  <a:gd name="T20" fmla="*/ 2528 w 3559"/>
                  <a:gd name="T21" fmla="*/ 283 h 1653"/>
                  <a:gd name="T22" fmla="*/ 2584 w 3559"/>
                  <a:gd name="T23" fmla="*/ 448 h 1653"/>
                  <a:gd name="T24" fmla="*/ 3348 w 3559"/>
                  <a:gd name="T25" fmla="*/ 460 h 1653"/>
                  <a:gd name="T26" fmla="*/ 3457 w 3559"/>
                  <a:gd name="T27" fmla="*/ 517 h 1653"/>
                  <a:gd name="T28" fmla="*/ 3531 w 3559"/>
                  <a:gd name="T29" fmla="*/ 610 h 1653"/>
                  <a:gd name="T30" fmla="*/ 3559 w 3559"/>
                  <a:gd name="T31" fmla="*/ 728 h 1653"/>
                  <a:gd name="T32" fmla="*/ 3546 w 3559"/>
                  <a:gd name="T33" fmla="*/ 1454 h 1653"/>
                  <a:gd name="T34" fmla="*/ 3489 w 3559"/>
                  <a:gd name="T35" fmla="*/ 1557 h 1653"/>
                  <a:gd name="T36" fmla="*/ 3395 w 3559"/>
                  <a:gd name="T37" fmla="*/ 1627 h 1653"/>
                  <a:gd name="T38" fmla="*/ 3276 w 3559"/>
                  <a:gd name="T39" fmla="*/ 1653 h 1653"/>
                  <a:gd name="T40" fmla="*/ 2072 w 3559"/>
                  <a:gd name="T41" fmla="*/ 1575 h 1653"/>
                  <a:gd name="T42" fmla="*/ 2019 w 3559"/>
                  <a:gd name="T43" fmla="*/ 1475 h 1653"/>
                  <a:gd name="T44" fmla="*/ 1987 w 3559"/>
                  <a:gd name="T45" fmla="*/ 1444 h 1653"/>
                  <a:gd name="T46" fmla="*/ 1933 w 3559"/>
                  <a:gd name="T47" fmla="*/ 1404 h 1653"/>
                  <a:gd name="T48" fmla="*/ 1882 w 3559"/>
                  <a:gd name="T49" fmla="*/ 1381 h 1653"/>
                  <a:gd name="T50" fmla="*/ 1840 w 3559"/>
                  <a:gd name="T51" fmla="*/ 1369 h 1653"/>
                  <a:gd name="T52" fmla="*/ 1748 w 3559"/>
                  <a:gd name="T53" fmla="*/ 1365 h 1653"/>
                  <a:gd name="T54" fmla="*/ 1692 w 3559"/>
                  <a:gd name="T55" fmla="*/ 1377 h 1653"/>
                  <a:gd name="T56" fmla="*/ 1643 w 3559"/>
                  <a:gd name="T57" fmla="*/ 1394 h 1653"/>
                  <a:gd name="T58" fmla="*/ 1616 w 3559"/>
                  <a:gd name="T59" fmla="*/ 1410 h 1653"/>
                  <a:gd name="T60" fmla="*/ 1572 w 3559"/>
                  <a:gd name="T61" fmla="*/ 1444 h 1653"/>
                  <a:gd name="T62" fmla="*/ 1540 w 3559"/>
                  <a:gd name="T63" fmla="*/ 1475 h 1653"/>
                  <a:gd name="T64" fmla="*/ 1486 w 3559"/>
                  <a:gd name="T65" fmla="*/ 1575 h 1653"/>
                  <a:gd name="T66" fmla="*/ 283 w 3559"/>
                  <a:gd name="T67" fmla="*/ 1653 h 1653"/>
                  <a:gd name="T68" fmla="*/ 164 w 3559"/>
                  <a:gd name="T69" fmla="*/ 1627 h 1653"/>
                  <a:gd name="T70" fmla="*/ 69 w 3559"/>
                  <a:gd name="T71" fmla="*/ 1557 h 1653"/>
                  <a:gd name="T72" fmla="*/ 12 w 3559"/>
                  <a:gd name="T73" fmla="*/ 1454 h 1653"/>
                  <a:gd name="T74" fmla="*/ 0 w 3559"/>
                  <a:gd name="T75" fmla="*/ 728 h 1653"/>
                  <a:gd name="T76" fmla="*/ 28 w 3559"/>
                  <a:gd name="T77" fmla="*/ 610 h 1653"/>
                  <a:gd name="T78" fmla="*/ 102 w 3559"/>
                  <a:gd name="T79" fmla="*/ 517 h 1653"/>
                  <a:gd name="T80" fmla="*/ 210 w 3559"/>
                  <a:gd name="T81" fmla="*/ 460 h 1653"/>
                  <a:gd name="T82" fmla="*/ 975 w 3559"/>
                  <a:gd name="T83" fmla="*/ 448 h 1653"/>
                  <a:gd name="T84" fmla="*/ 1031 w 3559"/>
                  <a:gd name="T85" fmla="*/ 283 h 1653"/>
                  <a:gd name="T86" fmla="*/ 1134 w 3559"/>
                  <a:gd name="T87" fmla="*/ 149 h 1653"/>
                  <a:gd name="T88" fmla="*/ 1276 w 3559"/>
                  <a:gd name="T89" fmla="*/ 51 h 1653"/>
                  <a:gd name="T90" fmla="*/ 1445 w 3559"/>
                  <a:gd name="T91" fmla="*/ 3 h 1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59" h="1653">
                    <a:moveTo>
                      <a:pt x="1507" y="262"/>
                    </a:moveTo>
                    <a:lnTo>
                      <a:pt x="1467" y="265"/>
                    </a:lnTo>
                    <a:lnTo>
                      <a:pt x="1430" y="274"/>
                    </a:lnTo>
                    <a:lnTo>
                      <a:pt x="1394" y="287"/>
                    </a:lnTo>
                    <a:lnTo>
                      <a:pt x="1361" y="304"/>
                    </a:lnTo>
                    <a:lnTo>
                      <a:pt x="1331" y="327"/>
                    </a:lnTo>
                    <a:lnTo>
                      <a:pt x="1305" y="352"/>
                    </a:lnTo>
                    <a:lnTo>
                      <a:pt x="1282" y="381"/>
                    </a:lnTo>
                    <a:lnTo>
                      <a:pt x="1263" y="414"/>
                    </a:lnTo>
                    <a:lnTo>
                      <a:pt x="1247" y="448"/>
                    </a:lnTo>
                    <a:lnTo>
                      <a:pt x="2311" y="448"/>
                    </a:lnTo>
                    <a:lnTo>
                      <a:pt x="2297" y="414"/>
                    </a:lnTo>
                    <a:lnTo>
                      <a:pt x="2278" y="381"/>
                    </a:lnTo>
                    <a:lnTo>
                      <a:pt x="2255" y="352"/>
                    </a:lnTo>
                    <a:lnTo>
                      <a:pt x="2228" y="327"/>
                    </a:lnTo>
                    <a:lnTo>
                      <a:pt x="2198" y="304"/>
                    </a:lnTo>
                    <a:lnTo>
                      <a:pt x="2165" y="287"/>
                    </a:lnTo>
                    <a:lnTo>
                      <a:pt x="2130" y="274"/>
                    </a:lnTo>
                    <a:lnTo>
                      <a:pt x="2091" y="265"/>
                    </a:lnTo>
                    <a:lnTo>
                      <a:pt x="2052" y="262"/>
                    </a:lnTo>
                    <a:lnTo>
                      <a:pt x="1507" y="262"/>
                    </a:lnTo>
                    <a:close/>
                    <a:moveTo>
                      <a:pt x="1507" y="0"/>
                    </a:moveTo>
                    <a:lnTo>
                      <a:pt x="2052" y="0"/>
                    </a:lnTo>
                    <a:lnTo>
                      <a:pt x="2113" y="3"/>
                    </a:lnTo>
                    <a:lnTo>
                      <a:pt x="2171" y="14"/>
                    </a:lnTo>
                    <a:lnTo>
                      <a:pt x="2229" y="29"/>
                    </a:lnTo>
                    <a:lnTo>
                      <a:pt x="2283" y="51"/>
                    </a:lnTo>
                    <a:lnTo>
                      <a:pt x="2333" y="79"/>
                    </a:lnTo>
                    <a:lnTo>
                      <a:pt x="2380" y="111"/>
                    </a:lnTo>
                    <a:lnTo>
                      <a:pt x="2424" y="149"/>
                    </a:lnTo>
                    <a:lnTo>
                      <a:pt x="2463" y="190"/>
                    </a:lnTo>
                    <a:lnTo>
                      <a:pt x="2498" y="235"/>
                    </a:lnTo>
                    <a:lnTo>
                      <a:pt x="2528" y="283"/>
                    </a:lnTo>
                    <a:lnTo>
                      <a:pt x="2552" y="336"/>
                    </a:lnTo>
                    <a:lnTo>
                      <a:pt x="2571" y="391"/>
                    </a:lnTo>
                    <a:lnTo>
                      <a:pt x="2584" y="448"/>
                    </a:lnTo>
                    <a:lnTo>
                      <a:pt x="3264" y="448"/>
                    </a:lnTo>
                    <a:lnTo>
                      <a:pt x="3308" y="452"/>
                    </a:lnTo>
                    <a:lnTo>
                      <a:pt x="3348" y="460"/>
                    </a:lnTo>
                    <a:lnTo>
                      <a:pt x="3388" y="474"/>
                    </a:lnTo>
                    <a:lnTo>
                      <a:pt x="3424" y="493"/>
                    </a:lnTo>
                    <a:lnTo>
                      <a:pt x="3457" y="517"/>
                    </a:lnTo>
                    <a:lnTo>
                      <a:pt x="3486" y="545"/>
                    </a:lnTo>
                    <a:lnTo>
                      <a:pt x="3511" y="575"/>
                    </a:lnTo>
                    <a:lnTo>
                      <a:pt x="3531" y="610"/>
                    </a:lnTo>
                    <a:lnTo>
                      <a:pt x="3546" y="647"/>
                    </a:lnTo>
                    <a:lnTo>
                      <a:pt x="3555" y="687"/>
                    </a:lnTo>
                    <a:lnTo>
                      <a:pt x="3559" y="728"/>
                    </a:lnTo>
                    <a:lnTo>
                      <a:pt x="3559" y="1373"/>
                    </a:lnTo>
                    <a:lnTo>
                      <a:pt x="3555" y="1415"/>
                    </a:lnTo>
                    <a:lnTo>
                      <a:pt x="3546" y="1454"/>
                    </a:lnTo>
                    <a:lnTo>
                      <a:pt x="3532" y="1492"/>
                    </a:lnTo>
                    <a:lnTo>
                      <a:pt x="3513" y="1525"/>
                    </a:lnTo>
                    <a:lnTo>
                      <a:pt x="3489" y="1557"/>
                    </a:lnTo>
                    <a:lnTo>
                      <a:pt x="3462" y="1584"/>
                    </a:lnTo>
                    <a:lnTo>
                      <a:pt x="3430" y="1608"/>
                    </a:lnTo>
                    <a:lnTo>
                      <a:pt x="3395" y="1627"/>
                    </a:lnTo>
                    <a:lnTo>
                      <a:pt x="3357" y="1641"/>
                    </a:lnTo>
                    <a:lnTo>
                      <a:pt x="3318" y="1650"/>
                    </a:lnTo>
                    <a:lnTo>
                      <a:pt x="3276" y="1653"/>
                    </a:lnTo>
                    <a:lnTo>
                      <a:pt x="2087" y="1653"/>
                    </a:lnTo>
                    <a:lnTo>
                      <a:pt x="2082" y="1613"/>
                    </a:lnTo>
                    <a:lnTo>
                      <a:pt x="2072" y="1575"/>
                    </a:lnTo>
                    <a:lnTo>
                      <a:pt x="2059" y="1539"/>
                    </a:lnTo>
                    <a:lnTo>
                      <a:pt x="2041" y="1507"/>
                    </a:lnTo>
                    <a:lnTo>
                      <a:pt x="2019" y="1475"/>
                    </a:lnTo>
                    <a:lnTo>
                      <a:pt x="1992" y="1448"/>
                    </a:lnTo>
                    <a:lnTo>
                      <a:pt x="1990" y="1446"/>
                    </a:lnTo>
                    <a:lnTo>
                      <a:pt x="1987" y="1444"/>
                    </a:lnTo>
                    <a:lnTo>
                      <a:pt x="1968" y="1428"/>
                    </a:lnTo>
                    <a:lnTo>
                      <a:pt x="1948" y="1412"/>
                    </a:lnTo>
                    <a:lnTo>
                      <a:pt x="1933" y="1404"/>
                    </a:lnTo>
                    <a:lnTo>
                      <a:pt x="1915" y="1395"/>
                    </a:lnTo>
                    <a:lnTo>
                      <a:pt x="1898" y="1386"/>
                    </a:lnTo>
                    <a:lnTo>
                      <a:pt x="1882" y="1381"/>
                    </a:lnTo>
                    <a:lnTo>
                      <a:pt x="1867" y="1377"/>
                    </a:lnTo>
                    <a:lnTo>
                      <a:pt x="1854" y="1372"/>
                    </a:lnTo>
                    <a:lnTo>
                      <a:pt x="1840" y="1369"/>
                    </a:lnTo>
                    <a:lnTo>
                      <a:pt x="1811" y="1365"/>
                    </a:lnTo>
                    <a:lnTo>
                      <a:pt x="1780" y="1362"/>
                    </a:lnTo>
                    <a:lnTo>
                      <a:pt x="1748" y="1365"/>
                    </a:lnTo>
                    <a:lnTo>
                      <a:pt x="1718" y="1369"/>
                    </a:lnTo>
                    <a:lnTo>
                      <a:pt x="1705" y="1372"/>
                    </a:lnTo>
                    <a:lnTo>
                      <a:pt x="1692" y="1377"/>
                    </a:lnTo>
                    <a:lnTo>
                      <a:pt x="1676" y="1381"/>
                    </a:lnTo>
                    <a:lnTo>
                      <a:pt x="1661" y="1386"/>
                    </a:lnTo>
                    <a:lnTo>
                      <a:pt x="1643" y="1394"/>
                    </a:lnTo>
                    <a:lnTo>
                      <a:pt x="1627" y="1404"/>
                    </a:lnTo>
                    <a:lnTo>
                      <a:pt x="1621" y="1407"/>
                    </a:lnTo>
                    <a:lnTo>
                      <a:pt x="1616" y="1410"/>
                    </a:lnTo>
                    <a:lnTo>
                      <a:pt x="1610" y="1412"/>
                    </a:lnTo>
                    <a:lnTo>
                      <a:pt x="1591" y="1428"/>
                    </a:lnTo>
                    <a:lnTo>
                      <a:pt x="1572" y="1444"/>
                    </a:lnTo>
                    <a:lnTo>
                      <a:pt x="1569" y="1446"/>
                    </a:lnTo>
                    <a:lnTo>
                      <a:pt x="1566" y="1448"/>
                    </a:lnTo>
                    <a:lnTo>
                      <a:pt x="1540" y="1475"/>
                    </a:lnTo>
                    <a:lnTo>
                      <a:pt x="1518" y="1507"/>
                    </a:lnTo>
                    <a:lnTo>
                      <a:pt x="1499" y="1539"/>
                    </a:lnTo>
                    <a:lnTo>
                      <a:pt x="1486" y="1575"/>
                    </a:lnTo>
                    <a:lnTo>
                      <a:pt x="1476" y="1613"/>
                    </a:lnTo>
                    <a:lnTo>
                      <a:pt x="1472" y="1653"/>
                    </a:lnTo>
                    <a:lnTo>
                      <a:pt x="283" y="1653"/>
                    </a:lnTo>
                    <a:lnTo>
                      <a:pt x="241" y="1650"/>
                    </a:lnTo>
                    <a:lnTo>
                      <a:pt x="201" y="1641"/>
                    </a:lnTo>
                    <a:lnTo>
                      <a:pt x="164" y="1627"/>
                    </a:lnTo>
                    <a:lnTo>
                      <a:pt x="129" y="1608"/>
                    </a:lnTo>
                    <a:lnTo>
                      <a:pt x="98" y="1584"/>
                    </a:lnTo>
                    <a:lnTo>
                      <a:pt x="69" y="1557"/>
                    </a:lnTo>
                    <a:lnTo>
                      <a:pt x="46" y="1525"/>
                    </a:lnTo>
                    <a:lnTo>
                      <a:pt x="26" y="1491"/>
                    </a:lnTo>
                    <a:lnTo>
                      <a:pt x="12" y="1454"/>
                    </a:lnTo>
                    <a:lnTo>
                      <a:pt x="3" y="1415"/>
                    </a:lnTo>
                    <a:lnTo>
                      <a:pt x="0" y="1373"/>
                    </a:lnTo>
                    <a:lnTo>
                      <a:pt x="0" y="728"/>
                    </a:lnTo>
                    <a:lnTo>
                      <a:pt x="3" y="687"/>
                    </a:lnTo>
                    <a:lnTo>
                      <a:pt x="12" y="647"/>
                    </a:lnTo>
                    <a:lnTo>
                      <a:pt x="28" y="610"/>
                    </a:lnTo>
                    <a:lnTo>
                      <a:pt x="47" y="575"/>
                    </a:lnTo>
                    <a:lnTo>
                      <a:pt x="73" y="545"/>
                    </a:lnTo>
                    <a:lnTo>
                      <a:pt x="102" y="517"/>
                    </a:lnTo>
                    <a:lnTo>
                      <a:pt x="134" y="493"/>
                    </a:lnTo>
                    <a:lnTo>
                      <a:pt x="171" y="474"/>
                    </a:lnTo>
                    <a:lnTo>
                      <a:pt x="210" y="460"/>
                    </a:lnTo>
                    <a:lnTo>
                      <a:pt x="252" y="452"/>
                    </a:lnTo>
                    <a:lnTo>
                      <a:pt x="295" y="448"/>
                    </a:lnTo>
                    <a:lnTo>
                      <a:pt x="975" y="448"/>
                    </a:lnTo>
                    <a:lnTo>
                      <a:pt x="988" y="391"/>
                    </a:lnTo>
                    <a:lnTo>
                      <a:pt x="1007" y="336"/>
                    </a:lnTo>
                    <a:lnTo>
                      <a:pt x="1031" y="283"/>
                    </a:lnTo>
                    <a:lnTo>
                      <a:pt x="1060" y="235"/>
                    </a:lnTo>
                    <a:lnTo>
                      <a:pt x="1096" y="190"/>
                    </a:lnTo>
                    <a:lnTo>
                      <a:pt x="1134" y="149"/>
                    </a:lnTo>
                    <a:lnTo>
                      <a:pt x="1178" y="111"/>
                    </a:lnTo>
                    <a:lnTo>
                      <a:pt x="1225" y="79"/>
                    </a:lnTo>
                    <a:lnTo>
                      <a:pt x="1276" y="51"/>
                    </a:lnTo>
                    <a:lnTo>
                      <a:pt x="1330" y="29"/>
                    </a:lnTo>
                    <a:lnTo>
                      <a:pt x="1387" y="14"/>
                    </a:lnTo>
                    <a:lnTo>
                      <a:pt x="1445" y="3"/>
                    </a:lnTo>
                    <a:lnTo>
                      <a:pt x="1507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sp>
        <p:nvSpPr>
          <p:cNvPr id="85" name="직사각형 84"/>
          <p:cNvSpPr/>
          <p:nvPr/>
        </p:nvSpPr>
        <p:spPr>
          <a:xfrm>
            <a:off x="6186615" y="5120105"/>
            <a:ext cx="34928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Development Environment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LANGUAGE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JAVA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TOOL :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Eclipse Java EE IDE for Web Developers.</a:t>
            </a:r>
          </a:p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Oxygen.3a Release (4.7.3a)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754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157980" y="1750207"/>
            <a:ext cx="1232306" cy="8572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업체</a:t>
            </a:r>
            <a:r>
              <a:rPr lang="en-US" altLang="ko-KR" sz="1200" dirty="0" smtClean="0">
                <a:solidFill>
                  <a:schemeClr val="tx1"/>
                </a:solidFill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</a:rPr>
            </a:br>
            <a:r>
              <a:rPr lang="ko-KR" altLang="en-US" sz="1200" dirty="0" smtClean="0">
                <a:solidFill>
                  <a:schemeClr val="tx1"/>
                </a:solidFill>
              </a:rPr>
              <a:t>담당자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486914" y="1750207"/>
            <a:ext cx="1232306" cy="8572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8801714" y="1750207"/>
            <a:ext cx="1232306" cy="8572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개발</a:t>
            </a:r>
            <a:r>
              <a:rPr lang="en-US" altLang="ko-KR" sz="1200" dirty="0" smtClean="0">
                <a:solidFill>
                  <a:schemeClr val="tx1"/>
                </a:solidFill>
              </a:rPr>
              <a:t>PL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순서도: 문서 8"/>
          <p:cNvSpPr/>
          <p:nvPr/>
        </p:nvSpPr>
        <p:spPr>
          <a:xfrm>
            <a:off x="3809984" y="892951"/>
            <a:ext cx="1071570" cy="785818"/>
          </a:xfrm>
          <a:prstGeom prst="flowChart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통합테스트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대응표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</a:rPr>
              <a:t>대응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순서도: 문서 9"/>
          <p:cNvSpPr/>
          <p:nvPr/>
        </p:nvSpPr>
        <p:spPr>
          <a:xfrm>
            <a:off x="7096132" y="892951"/>
            <a:ext cx="1071570" cy="785818"/>
          </a:xfrm>
          <a:prstGeom prst="flowChart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통합테스트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대응표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</a:rPr>
              <a:t>대응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95472" y="3178967"/>
            <a:ext cx="1357322" cy="714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테스트개시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95472" y="4536289"/>
            <a:ext cx="1357322" cy="714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오류사항발생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4" name="순서도: 문서 13"/>
          <p:cNvSpPr/>
          <p:nvPr/>
        </p:nvSpPr>
        <p:spPr>
          <a:xfrm>
            <a:off x="4024298" y="3750471"/>
            <a:ext cx="1071570" cy="785818"/>
          </a:xfrm>
          <a:prstGeom prst="flowChart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통합테스트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대응표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</a:rPr>
              <a:t>오류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24406" y="3533303"/>
            <a:ext cx="1357322" cy="714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통합테스트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대응현황표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기</a:t>
            </a:r>
            <a:r>
              <a:rPr lang="ko-KR" altLang="en-US" sz="1200" dirty="0">
                <a:solidFill>
                  <a:schemeClr val="tx1"/>
                </a:solidFill>
              </a:rPr>
              <a:t>록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424406" y="4964917"/>
            <a:ext cx="1357322" cy="714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통합테스트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대응표</a:t>
            </a:r>
            <a:r>
              <a:rPr lang="ko-KR" altLang="en-US" sz="1200" dirty="0" smtClean="0">
                <a:solidFill>
                  <a:schemeClr val="tx1"/>
                </a:solidFill>
              </a:rPr>
              <a:t> 보관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대응완료된것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7" name="순서도: 문서 16"/>
          <p:cNvSpPr/>
          <p:nvPr/>
        </p:nvSpPr>
        <p:spPr>
          <a:xfrm>
            <a:off x="7310446" y="2893215"/>
            <a:ext cx="1071570" cy="785818"/>
          </a:xfrm>
          <a:prstGeom prst="flowChart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통합테스트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대응표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</a:rPr>
              <a:t>오류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739206" y="3107529"/>
            <a:ext cx="1357322" cy="714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오류사항검토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</a:rPr>
              <a:t>업무</a:t>
            </a:r>
            <a:r>
              <a:rPr lang="en-US" altLang="ko-KR" sz="1200" dirty="0" smtClean="0">
                <a:solidFill>
                  <a:schemeClr val="tx1"/>
                </a:solidFill>
              </a:rPr>
              <a:t>PL)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739206" y="4179099"/>
            <a:ext cx="1357322" cy="714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수정보완검토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</a:rPr>
              <a:t>업무</a:t>
            </a:r>
            <a:r>
              <a:rPr lang="en-US" altLang="ko-KR" sz="1200" dirty="0" smtClean="0">
                <a:solidFill>
                  <a:schemeClr val="tx1"/>
                </a:solidFill>
              </a:rPr>
              <a:t>PL)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739206" y="5250669"/>
            <a:ext cx="1357322" cy="714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작업완료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</a:rPr>
              <a:t>개발자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1" name="Shape 22"/>
          <p:cNvCxnSpPr>
            <a:stCxn id="9" idx="1"/>
            <a:endCxn id="6" idx="0"/>
          </p:cNvCxnSpPr>
          <p:nvPr/>
        </p:nvCxnSpPr>
        <p:spPr>
          <a:xfrm rot="10800000" flipV="1">
            <a:off x="2774134" y="1285859"/>
            <a:ext cx="1035851" cy="46434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6" idx="4"/>
            <a:endCxn id="11" idx="0"/>
          </p:cNvCxnSpPr>
          <p:nvPr/>
        </p:nvCxnSpPr>
        <p:spPr>
          <a:xfrm rot="5400000">
            <a:off x="2488381" y="2893215"/>
            <a:ext cx="571504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1" idx="2"/>
            <a:endCxn id="13" idx="0"/>
          </p:cNvCxnSpPr>
          <p:nvPr/>
        </p:nvCxnSpPr>
        <p:spPr>
          <a:xfrm rot="5400000">
            <a:off x="2452662" y="4214818"/>
            <a:ext cx="642942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hape 28"/>
          <p:cNvCxnSpPr>
            <a:stCxn id="13" idx="3"/>
            <a:endCxn id="14" idx="2"/>
          </p:cNvCxnSpPr>
          <p:nvPr/>
        </p:nvCxnSpPr>
        <p:spPr>
          <a:xfrm flipV="1">
            <a:off x="3452794" y="4484338"/>
            <a:ext cx="1107289" cy="4091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hape 30"/>
          <p:cNvCxnSpPr>
            <a:stCxn id="7" idx="0"/>
            <a:endCxn id="9" idx="3"/>
          </p:cNvCxnSpPr>
          <p:nvPr/>
        </p:nvCxnSpPr>
        <p:spPr>
          <a:xfrm rot="16200000" flipV="1">
            <a:off x="5260138" y="907277"/>
            <a:ext cx="464347" cy="122151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hape 32"/>
          <p:cNvCxnSpPr>
            <a:stCxn id="8" idx="0"/>
            <a:endCxn id="10" idx="3"/>
          </p:cNvCxnSpPr>
          <p:nvPr/>
        </p:nvCxnSpPr>
        <p:spPr>
          <a:xfrm rot="16200000" flipV="1">
            <a:off x="8560612" y="892951"/>
            <a:ext cx="464347" cy="125016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34"/>
          <p:cNvCxnSpPr>
            <a:stCxn id="10" idx="2"/>
            <a:endCxn id="7" idx="6"/>
          </p:cNvCxnSpPr>
          <p:nvPr/>
        </p:nvCxnSpPr>
        <p:spPr>
          <a:xfrm rot="5400000">
            <a:off x="6899561" y="1446478"/>
            <a:ext cx="552017" cy="91269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hape 36"/>
          <p:cNvCxnSpPr>
            <a:stCxn id="17" idx="0"/>
            <a:endCxn id="8" idx="2"/>
          </p:cNvCxnSpPr>
          <p:nvPr/>
        </p:nvCxnSpPr>
        <p:spPr>
          <a:xfrm rot="5400000" flipH="1" flipV="1">
            <a:off x="7966782" y="2058284"/>
            <a:ext cx="714380" cy="9554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hape 40"/>
          <p:cNvCxnSpPr>
            <a:stCxn id="15" idx="3"/>
            <a:endCxn id="17" idx="2"/>
          </p:cNvCxnSpPr>
          <p:nvPr/>
        </p:nvCxnSpPr>
        <p:spPr>
          <a:xfrm flipV="1">
            <a:off x="6781728" y="3627082"/>
            <a:ext cx="1064503" cy="2634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7" idx="4"/>
            <a:endCxn id="15" idx="0"/>
          </p:cNvCxnSpPr>
          <p:nvPr/>
        </p:nvCxnSpPr>
        <p:spPr>
          <a:xfrm rot="5400000">
            <a:off x="5640147" y="3070383"/>
            <a:ext cx="925840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5" idx="2"/>
            <a:endCxn id="16" idx="0"/>
          </p:cNvCxnSpPr>
          <p:nvPr/>
        </p:nvCxnSpPr>
        <p:spPr>
          <a:xfrm rot="5400000">
            <a:off x="5744450" y="4606300"/>
            <a:ext cx="717234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hape 52"/>
          <p:cNvCxnSpPr>
            <a:stCxn id="14" idx="0"/>
            <a:endCxn id="7" idx="2"/>
          </p:cNvCxnSpPr>
          <p:nvPr/>
        </p:nvCxnSpPr>
        <p:spPr>
          <a:xfrm rot="5400000" flipH="1" flipV="1">
            <a:off x="4237680" y="2501238"/>
            <a:ext cx="1571636" cy="92683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8" idx="4"/>
            <a:endCxn id="18" idx="0"/>
          </p:cNvCxnSpPr>
          <p:nvPr/>
        </p:nvCxnSpPr>
        <p:spPr>
          <a:xfrm rot="5400000">
            <a:off x="9167834" y="2857496"/>
            <a:ext cx="50006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18" idx="2"/>
            <a:endCxn id="19" idx="0"/>
          </p:cNvCxnSpPr>
          <p:nvPr/>
        </p:nvCxnSpPr>
        <p:spPr>
          <a:xfrm rot="5400000">
            <a:off x="9239272" y="4000504"/>
            <a:ext cx="357190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9" idx="2"/>
            <a:endCxn id="20" idx="0"/>
          </p:cNvCxnSpPr>
          <p:nvPr/>
        </p:nvCxnSpPr>
        <p:spPr>
          <a:xfrm rot="5400000">
            <a:off x="9239272" y="5072074"/>
            <a:ext cx="357190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9520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377" y="822409"/>
            <a:ext cx="62103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6810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7" y="1462087"/>
            <a:ext cx="7517958" cy="478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5880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5" y="1400175"/>
            <a:ext cx="7736642" cy="503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3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3074" name="Picture 2" descr="C:\Users\sist-211\Desktop\통명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8082" y="864478"/>
            <a:ext cx="6425214" cy="5930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33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239" y="528637"/>
            <a:ext cx="569595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2662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214312"/>
            <a:ext cx="568642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342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790575"/>
            <a:ext cx="60960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493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5" y="533400"/>
            <a:ext cx="581025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293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1143000"/>
            <a:ext cx="57340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8411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 rot="16390733">
            <a:off x="9414042" y="4267683"/>
            <a:ext cx="2893738" cy="3207152"/>
            <a:chOff x="4006861" y="1601776"/>
            <a:chExt cx="322281" cy="357180"/>
          </a:xfrm>
          <a:solidFill>
            <a:srgbClr val="FFC000"/>
          </a:solidFill>
        </p:grpSpPr>
        <p:sp>
          <p:nvSpPr>
            <p:cNvPr id="36" name="Freeform 17"/>
            <p:cNvSpPr>
              <a:spLocks/>
            </p:cNvSpPr>
            <p:nvPr/>
          </p:nvSpPr>
          <p:spPr bwMode="auto">
            <a:xfrm>
              <a:off x="4125929" y="1674795"/>
              <a:ext cx="141288" cy="109537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7" name="Freeform 18"/>
            <p:cNvSpPr>
              <a:spLocks/>
            </p:cNvSpPr>
            <p:nvPr/>
          </p:nvSpPr>
          <p:spPr bwMode="auto">
            <a:xfrm>
              <a:off x="4006861" y="1725595"/>
              <a:ext cx="234950" cy="233361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8" name="Freeform 19"/>
            <p:cNvSpPr>
              <a:spLocks/>
            </p:cNvSpPr>
            <p:nvPr/>
          </p:nvSpPr>
          <p:spPr bwMode="auto">
            <a:xfrm>
              <a:off x="4191024" y="1716073"/>
              <a:ext cx="111125" cy="141287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9" name="Freeform 20"/>
            <p:cNvSpPr>
              <a:spLocks/>
            </p:cNvSpPr>
            <p:nvPr/>
          </p:nvSpPr>
          <p:spPr bwMode="auto">
            <a:xfrm>
              <a:off x="4267228" y="1601776"/>
              <a:ext cx="61914" cy="114299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0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2. ENVIRONMENT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207008" y="1580148"/>
            <a:ext cx="6783695" cy="4688847"/>
          </a:xfrm>
          <a:prstGeom prst="roundRect">
            <a:avLst>
              <a:gd name="adj" fmla="val 4400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prstClr val="white"/>
                </a:solidFill>
              </a:rPr>
              <a:t>l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8100740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2.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ENVIRONMENT 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-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 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STORY BOARD</a:t>
            </a:r>
            <a:endParaRPr lang="en-US" altLang="ko-KR" sz="3200" dirty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 smtClean="0">
                <a:solidFill>
                  <a:srgbClr val="3A3A3A"/>
                </a:solidFill>
              </a:rPr>
              <a:t>협조</a:t>
            </a:r>
            <a:endParaRPr lang="ko-KR" altLang="en-US" sz="1100" dirty="0">
              <a:solidFill>
                <a:srgbClr val="3A3A3A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25002" y="430211"/>
            <a:ext cx="356661" cy="395290"/>
            <a:chOff x="4006861" y="1601776"/>
            <a:chExt cx="322281" cy="357180"/>
          </a:xfrm>
          <a:solidFill>
            <a:schemeClr val="bg1"/>
          </a:solidFill>
        </p:grpSpPr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125929" y="1674795"/>
              <a:ext cx="141288" cy="109537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006861" y="1725595"/>
              <a:ext cx="234950" cy="233361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4191024" y="1716073"/>
              <a:ext cx="111125" cy="141287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4267228" y="1601776"/>
              <a:ext cx="61914" cy="114299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342284" y="2001797"/>
            <a:ext cx="6524648" cy="3674074"/>
            <a:chOff x="428596" y="1000108"/>
            <a:chExt cx="7358114" cy="4143404"/>
          </a:xfrm>
        </p:grpSpPr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28596" y="1000108"/>
              <a:ext cx="7358114" cy="410438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sp>
          <p:nvSpPr>
            <p:cNvPr id="43" name="직사각형 42"/>
            <p:cNvSpPr/>
            <p:nvPr/>
          </p:nvSpPr>
          <p:spPr>
            <a:xfrm>
              <a:off x="428596" y="1000108"/>
              <a:ext cx="7358114" cy="4143404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910918" y="4632366"/>
              <a:ext cx="2232454" cy="296831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tx1"/>
                  </a:solidFill>
                </a:rPr>
                <a:t>닉네임 입력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57356" y="1559470"/>
              <a:ext cx="43577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로그인 메인 화면</a:t>
              </a:r>
              <a:endParaRPr lang="en-US" altLang="ko-KR" b="1" dirty="0" smtClean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258701" y="4624128"/>
              <a:ext cx="1123829" cy="30506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tx1"/>
                  </a:solidFill>
                </a:rPr>
                <a:t>게임시작</a:t>
              </a:r>
              <a:endParaRPr lang="en-US" altLang="ko-KR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519090" y="4615890"/>
              <a:ext cx="1124611" cy="31330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ysClr val="windowText" lastClr="000000"/>
                  </a:solidFill>
                </a:rPr>
                <a:t>게임설명</a:t>
              </a:r>
              <a:endParaRPr lang="en-US" altLang="ko-KR" sz="1400" b="1" dirty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3" name="한쪽 모서리가 잘린 사각형 32"/>
          <p:cNvSpPr/>
          <p:nvPr/>
        </p:nvSpPr>
        <p:spPr>
          <a:xfrm>
            <a:off x="1207644" y="1887192"/>
            <a:ext cx="1153181" cy="311151"/>
          </a:xfrm>
          <a:prstGeom prst="snip1Rect">
            <a:avLst>
              <a:gd name="adj" fmla="val 46055"/>
            </a:avLst>
          </a:prstGeom>
          <a:solidFill>
            <a:schemeClr val="accent4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LOGIN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8279029" y="1580149"/>
            <a:ext cx="3383193" cy="2110404"/>
            <a:chOff x="8600304" y="1571911"/>
            <a:chExt cx="3383193" cy="2110404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8600304" y="1571911"/>
              <a:ext cx="3383193" cy="2110404"/>
            </a:xfrm>
            <a:prstGeom prst="roundRect">
              <a:avLst>
                <a:gd name="adj" fmla="val 5484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19088" indent="-228600"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     </a:t>
              </a:r>
              <a:r>
                <a:rPr lang="en-US" altLang="ko-KR" sz="1200" dirty="0" err="1" smtClean="0">
                  <a:solidFill>
                    <a:schemeClr val="accent1">
                      <a:lumMod val="50000"/>
                    </a:schemeClr>
                  </a:solidFill>
                </a:rPr>
                <a:t>JTextFiled</a:t>
              </a:r>
              <a:r>
                <a:rPr lang="en-US" altLang="ko-KR" sz="120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 </a:t>
              </a:r>
              <a:r>
                <a:rPr lang="ko-KR" altLang="en-US" sz="120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닉네임 입력</a:t>
              </a:r>
              <a:endParaRPr lang="en-US" altLang="ko-KR" sz="1200" dirty="0" smtClean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  <a:p>
              <a:pPr marL="319088" indent="-228600"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     </a:t>
              </a:r>
              <a:r>
                <a:rPr lang="en-US" altLang="ko-KR" sz="1200" dirty="0" err="1" smtClean="0">
                  <a:solidFill>
                    <a:schemeClr val="accent1">
                      <a:lumMod val="50000"/>
                    </a:schemeClr>
                  </a:solidFill>
                </a:rPr>
                <a:t>Jbutton</a:t>
              </a:r>
              <a:r>
                <a:rPr lang="en-US" altLang="ko-KR" sz="120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 </a:t>
              </a:r>
              <a:r>
                <a:rPr lang="ko-KR" altLang="en-US" sz="120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으로 게임 시작 및 게임 설명</a:t>
              </a:r>
              <a:endParaRPr lang="en-US" altLang="ko-KR" sz="1200" dirty="0" smtClean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  <a:p>
              <a:pPr marL="319088" indent="-228600"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     </a:t>
              </a:r>
              <a:r>
                <a:rPr lang="ko-KR" altLang="en-US" sz="120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배경은 </a:t>
              </a:r>
              <a:r>
                <a:rPr lang="en-US" altLang="ko-KR" sz="1200" dirty="0" err="1" smtClean="0">
                  <a:solidFill>
                    <a:schemeClr val="accent1">
                      <a:lumMod val="50000"/>
                    </a:schemeClr>
                  </a:solidFill>
                </a:rPr>
                <a:t>Jpanel</a:t>
              </a:r>
              <a:r>
                <a:rPr lang="en-US" altLang="ko-KR" sz="120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 </a:t>
              </a:r>
              <a:r>
                <a:rPr lang="ko-KR" altLang="en-US" sz="120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생성하여 </a:t>
              </a:r>
              <a:endParaRPr lang="en-US" altLang="ko-KR" sz="1200" dirty="0" smtClean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  <a:p>
              <a:pPr marL="319088" indent="-228600"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 </a:t>
              </a:r>
              <a:r>
                <a:rPr lang="ko-KR" altLang="en-US" sz="120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     </a:t>
              </a:r>
              <a:r>
                <a:rPr lang="en-US" altLang="ko-KR" sz="1200" dirty="0" err="1" smtClean="0">
                  <a:solidFill>
                    <a:schemeClr val="accent1">
                      <a:lumMod val="50000"/>
                    </a:schemeClr>
                  </a:solidFill>
                </a:rPr>
                <a:t>paintComponent</a:t>
              </a:r>
              <a:r>
                <a:rPr lang="en-US" altLang="ko-KR" sz="120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 </a:t>
              </a:r>
              <a:r>
                <a:rPr lang="ko-KR" altLang="en-US" sz="120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로 이미지 삽입</a:t>
              </a:r>
              <a:endParaRPr lang="en-US" altLang="ko-KR" sz="1200" dirty="0" smtClean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  <a:p>
              <a:pPr marL="319088" indent="-228600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     게임 설명 클릭 시 다이얼로그를 통해 </a:t>
              </a:r>
              <a:endParaRPr lang="en-US" altLang="ko-KR" sz="1200" dirty="0" smtClean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  <a:p>
              <a:pPr marL="319088" indent="-228600"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      </a:t>
              </a:r>
              <a:r>
                <a:rPr lang="ko-KR" altLang="en-US" sz="120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게임 규칙 설명</a:t>
              </a:r>
              <a:endParaRPr lang="en-US" altLang="ko-KR" sz="1200" dirty="0" smtClean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  <a:p>
              <a:pPr marL="319088" indent="-228600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     게임 시작 클릭 시 </a:t>
              </a:r>
              <a:r>
                <a:rPr lang="en-US" altLang="ko-KR" sz="1200" dirty="0" err="1" smtClean="0">
                  <a:solidFill>
                    <a:schemeClr val="accent1">
                      <a:lumMod val="50000"/>
                    </a:schemeClr>
                  </a:solidFill>
                </a:rPr>
                <a:t>MafiaClient</a:t>
              </a:r>
              <a:r>
                <a:rPr lang="en-US" altLang="ko-KR" sz="120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 </a:t>
              </a:r>
              <a:r>
                <a:rPr lang="ko-KR" altLang="en-US" sz="120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실행</a:t>
              </a:r>
              <a:endParaRPr lang="en-US" altLang="ko-KR" sz="1200" dirty="0" smtClean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8760940" y="1945904"/>
              <a:ext cx="234777" cy="234777"/>
              <a:chOff x="2921443" y="5484454"/>
              <a:chExt cx="374650" cy="374650"/>
            </a:xfrm>
          </p:grpSpPr>
          <p:sp>
            <p:nvSpPr>
              <p:cNvPr id="59" name="타원 58"/>
              <p:cNvSpPr/>
              <p:nvPr/>
            </p:nvSpPr>
            <p:spPr>
              <a:xfrm>
                <a:off x="2921443" y="5484454"/>
                <a:ext cx="374650" cy="37465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Freeform 6"/>
              <p:cNvSpPr>
                <a:spLocks/>
              </p:cNvSpPr>
              <p:nvPr/>
            </p:nvSpPr>
            <p:spPr bwMode="auto">
              <a:xfrm>
                <a:off x="3010961" y="5585567"/>
                <a:ext cx="193614" cy="17165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8760940" y="1678403"/>
              <a:ext cx="234777" cy="234777"/>
              <a:chOff x="2921443" y="5484454"/>
              <a:chExt cx="374650" cy="374650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2921443" y="5484454"/>
                <a:ext cx="374650" cy="37465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Freeform 6"/>
              <p:cNvSpPr>
                <a:spLocks/>
              </p:cNvSpPr>
              <p:nvPr/>
            </p:nvSpPr>
            <p:spPr bwMode="auto">
              <a:xfrm>
                <a:off x="3010961" y="5585567"/>
                <a:ext cx="193614" cy="17165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8760940" y="2230339"/>
              <a:ext cx="234777" cy="234777"/>
              <a:chOff x="2921443" y="5484454"/>
              <a:chExt cx="374650" cy="374650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2921443" y="5484454"/>
                <a:ext cx="374650" cy="37465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Freeform 6"/>
              <p:cNvSpPr>
                <a:spLocks/>
              </p:cNvSpPr>
              <p:nvPr/>
            </p:nvSpPr>
            <p:spPr bwMode="auto">
              <a:xfrm>
                <a:off x="3010961" y="5585567"/>
                <a:ext cx="193614" cy="17165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8760940" y="2765798"/>
              <a:ext cx="234777" cy="234777"/>
              <a:chOff x="2921443" y="5484454"/>
              <a:chExt cx="374650" cy="374650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2921443" y="5484454"/>
                <a:ext cx="374650" cy="37465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Freeform 6"/>
              <p:cNvSpPr>
                <a:spLocks/>
              </p:cNvSpPr>
              <p:nvPr/>
            </p:nvSpPr>
            <p:spPr bwMode="auto">
              <a:xfrm>
                <a:off x="3010961" y="5585567"/>
                <a:ext cx="193614" cy="17165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8760940" y="3325971"/>
              <a:ext cx="234777" cy="234777"/>
              <a:chOff x="2921443" y="5484454"/>
              <a:chExt cx="374650" cy="374650"/>
            </a:xfrm>
          </p:grpSpPr>
          <p:sp>
            <p:nvSpPr>
              <p:cNvPr id="71" name="타원 70"/>
              <p:cNvSpPr/>
              <p:nvPr/>
            </p:nvSpPr>
            <p:spPr>
              <a:xfrm>
                <a:off x="2921443" y="5484454"/>
                <a:ext cx="374650" cy="37465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Freeform 6"/>
              <p:cNvSpPr>
                <a:spLocks/>
              </p:cNvSpPr>
              <p:nvPr/>
            </p:nvSpPr>
            <p:spPr bwMode="auto">
              <a:xfrm>
                <a:off x="3010961" y="5585567"/>
                <a:ext cx="193614" cy="17165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43754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162" y="1300162"/>
            <a:ext cx="6743168" cy="496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5962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4098" name="Picture 2" descr="C:\Users\sist-211\Desktop\개정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0943" y="1037787"/>
            <a:ext cx="7879093" cy="54155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5962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5122" name="Picture 2" descr="C:\Users\sist-211\Desktop\공통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7905" y="1845441"/>
            <a:ext cx="9561376" cy="3430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5962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6146" name="Picture 2" descr="C:\Users\sist-211\Desktop\사용자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5741" y="1660634"/>
            <a:ext cx="9563538" cy="396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5962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7171" name="Picture 3" descr="C:\Users\sist-211\Desktop\관리자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4845" y="1502978"/>
            <a:ext cx="9445250" cy="4120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5962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5" y="671512"/>
            <a:ext cx="58864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7980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559" y="504799"/>
            <a:ext cx="3171825" cy="2066925"/>
          </a:xfrm>
          <a:prstGeom prst="rect">
            <a:avLst/>
          </a:prstGeom>
        </p:spPr>
      </p:pic>
      <p:pic>
        <p:nvPicPr>
          <p:cNvPr id="7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0559" y="2823548"/>
            <a:ext cx="4902200" cy="3189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9039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5" y="1076325"/>
            <a:ext cx="46672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7137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857250"/>
            <a:ext cx="57531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510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6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6119" y="1659042"/>
            <a:ext cx="4902200" cy="3189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829" y="1192293"/>
            <a:ext cx="45815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9486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 rot="16390733">
            <a:off x="9414042" y="4267683"/>
            <a:ext cx="2893738" cy="3207152"/>
            <a:chOff x="4006861" y="1601776"/>
            <a:chExt cx="322281" cy="357180"/>
          </a:xfrm>
          <a:solidFill>
            <a:srgbClr val="FFC000"/>
          </a:solidFill>
        </p:grpSpPr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4125929" y="1674795"/>
              <a:ext cx="141288" cy="109537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4006861" y="1725595"/>
              <a:ext cx="234950" cy="233361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4191024" y="1716073"/>
              <a:ext cx="111125" cy="141287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auto">
            <a:xfrm>
              <a:off x="4267228" y="1601776"/>
              <a:ext cx="61914" cy="114299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0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2. ENVIRONMENT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207009" y="1235676"/>
            <a:ext cx="6841360" cy="5279424"/>
          </a:xfrm>
          <a:prstGeom prst="roundRect">
            <a:avLst>
              <a:gd name="adj" fmla="val 4400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prstClr val="white"/>
                </a:solidFill>
              </a:rPr>
              <a:t>l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7609"/>
          <a:stretch>
            <a:fillRect/>
          </a:stretch>
        </p:blipFill>
        <p:spPr bwMode="auto">
          <a:xfrm>
            <a:off x="1639331" y="1282613"/>
            <a:ext cx="5536084" cy="515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6" name="그룹 25"/>
          <p:cNvGrpSpPr/>
          <p:nvPr/>
        </p:nvGrpSpPr>
        <p:grpSpPr>
          <a:xfrm>
            <a:off x="1795848" y="1495255"/>
            <a:ext cx="5296817" cy="4798454"/>
            <a:chOff x="1710552" y="571480"/>
            <a:chExt cx="6147596" cy="5569185"/>
          </a:xfrm>
        </p:grpSpPr>
        <p:sp>
          <p:nvSpPr>
            <p:cNvPr id="29" name="TextBox 28"/>
            <p:cNvSpPr txBox="1"/>
            <p:nvPr/>
          </p:nvSpPr>
          <p:spPr>
            <a:xfrm>
              <a:off x="2428860" y="571480"/>
              <a:ext cx="4643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게임실행 화면</a:t>
              </a:r>
              <a:endParaRPr lang="ko-KR" altLang="en-US" b="1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710552" y="1159380"/>
              <a:ext cx="1826153" cy="340793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게임 레디 버튼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215536" y="1149820"/>
              <a:ext cx="1142282" cy="35035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남은 시간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500694" y="1494017"/>
              <a:ext cx="2357454" cy="1663615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본인 역할 이미지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710554" y="5920762"/>
              <a:ext cx="3647265" cy="219903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대화 입력 창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10554" y="1500174"/>
              <a:ext cx="3647265" cy="4357718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대화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창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500694" y="3357562"/>
              <a:ext cx="1143008" cy="642942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투표버튼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500694" y="4952830"/>
              <a:ext cx="1143008" cy="21431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유저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ID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715140" y="4952830"/>
              <a:ext cx="1143008" cy="21431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유저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ID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715140" y="5900646"/>
              <a:ext cx="1143008" cy="21431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유저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ID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500694" y="5900646"/>
              <a:ext cx="1143008" cy="21431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유저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ID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715140" y="4000504"/>
              <a:ext cx="1143008" cy="21431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유저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ID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500694" y="4000504"/>
              <a:ext cx="1143008" cy="21431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유저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ID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715140" y="3357562"/>
              <a:ext cx="1143008" cy="642942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투표버튼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715140" y="4309888"/>
              <a:ext cx="1143008" cy="642942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투표버튼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500694" y="4309888"/>
              <a:ext cx="1143008" cy="642942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투표버튼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500694" y="5257704"/>
              <a:ext cx="1143008" cy="642942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투표버튼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715140" y="5257704"/>
              <a:ext cx="1143008" cy="642942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투표버튼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모서리가 둥근 직사각형 7"/>
          <p:cNvSpPr/>
          <p:nvPr/>
        </p:nvSpPr>
        <p:spPr>
          <a:xfrm>
            <a:off x="8322024" y="1250635"/>
            <a:ext cx="3565175" cy="1846792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19088" indent="-228600"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   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</a:rPr>
              <a:t>READY</a:t>
            </a:r>
            <a:r>
              <a:rPr lang="en-US" altLang="ko-KR" sz="12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</a:t>
            </a:r>
            <a:r>
              <a:rPr lang="ko-KR" altLang="en-US" sz="12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버튼을 통해 준비 상태</a:t>
            </a:r>
            <a:endParaRPr lang="en-US" altLang="ko-KR" sz="12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 marL="319088" indent="-228600"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   </a:t>
            </a:r>
            <a:r>
              <a:rPr lang="en-US" altLang="ko-KR" sz="1200" dirty="0" err="1" smtClean="0">
                <a:solidFill>
                  <a:schemeClr val="accent1">
                    <a:lumMod val="50000"/>
                  </a:schemeClr>
                </a:solidFill>
              </a:rPr>
              <a:t>Jlabel</a:t>
            </a:r>
            <a:r>
              <a:rPr lang="ko-KR" altLang="en-US" sz="12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로 밤과 낮 남은 시간 표시</a:t>
            </a:r>
            <a:endParaRPr lang="en-US" altLang="ko-KR" sz="12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 marL="319088" indent="-228600"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   </a:t>
            </a:r>
            <a:r>
              <a:rPr lang="en-US" altLang="ko-KR" sz="1200" dirty="0" err="1" smtClean="0">
                <a:solidFill>
                  <a:schemeClr val="accent1">
                    <a:lumMod val="50000"/>
                  </a:schemeClr>
                </a:solidFill>
              </a:rPr>
              <a:t>JTextField</a:t>
            </a:r>
            <a:r>
              <a:rPr lang="ko-KR" altLang="en-US" sz="12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와 </a:t>
            </a:r>
            <a:r>
              <a:rPr lang="en-US" altLang="ko-KR" sz="1200" dirty="0" err="1" smtClean="0">
                <a:solidFill>
                  <a:schemeClr val="accent1">
                    <a:lumMod val="50000"/>
                  </a:schemeClr>
                </a:solidFill>
              </a:rPr>
              <a:t>JTextArea</a:t>
            </a:r>
            <a:r>
              <a:rPr lang="en-US" altLang="ko-KR" sz="12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</a:t>
            </a:r>
            <a:r>
              <a:rPr lang="ko-KR" altLang="en-US" sz="12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로 채팅 구현</a:t>
            </a:r>
            <a:endParaRPr lang="en-US" altLang="ko-KR" sz="12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 marL="319088" indent="-228600"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   </a:t>
            </a:r>
            <a:r>
              <a:rPr lang="en-US" altLang="ko-KR" sz="1200" dirty="0" err="1" smtClean="0">
                <a:solidFill>
                  <a:schemeClr val="accent1">
                    <a:lumMod val="50000"/>
                  </a:schemeClr>
                </a:solidFill>
              </a:rPr>
              <a:t>Jlabel</a:t>
            </a:r>
            <a:r>
              <a:rPr lang="ko-KR" altLang="en-US" sz="12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로 역할 이미지</a:t>
            </a:r>
            <a:endParaRPr lang="en-US" altLang="ko-KR" sz="12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 marL="319088" indent="-228600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   입력 받은 아이디를 유저 </a:t>
            </a:r>
            <a:r>
              <a:rPr lang="en-US" altLang="ko-KR" sz="12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ID </a:t>
            </a:r>
            <a:r>
              <a:rPr lang="en-US" altLang="ko-KR" sz="1200" dirty="0" err="1" smtClean="0">
                <a:solidFill>
                  <a:schemeClr val="accent1">
                    <a:lumMod val="50000"/>
                  </a:schemeClr>
                </a:solidFill>
              </a:rPr>
              <a:t>Jlabel</a:t>
            </a:r>
            <a:r>
              <a:rPr lang="ko-KR" altLang="en-US" sz="12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에 삽입</a:t>
            </a:r>
            <a:endParaRPr lang="en-US" altLang="ko-KR" sz="12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 marL="319088" indent="-228600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   투표버튼을 통한 투표 구현</a:t>
            </a:r>
            <a:endParaRPr lang="en-US" altLang="ko-KR" sz="12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 marL="319088" indent="-228600">
              <a:lnSpc>
                <a:spcPct val="150000"/>
              </a:lnSpc>
              <a:buAutoNum type="arabicPeriod"/>
            </a:pPr>
            <a:endParaRPr lang="en-US" altLang="ko-KR" sz="120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8092502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2.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ENVIRONMENT 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-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 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STORY BOARD</a:t>
            </a:r>
            <a:endParaRPr lang="en-US" altLang="ko-KR" sz="1100" dirty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 smtClean="0">
                <a:solidFill>
                  <a:srgbClr val="3A3A3A"/>
                </a:solidFill>
              </a:rPr>
              <a:t>협조</a:t>
            </a:r>
            <a:endParaRPr lang="ko-KR" altLang="en-US" sz="1100" dirty="0">
              <a:solidFill>
                <a:srgbClr val="3A3A3A"/>
              </a:solidFill>
            </a:endParaRPr>
          </a:p>
        </p:txBody>
      </p:sp>
      <p:grpSp>
        <p:nvGrpSpPr>
          <p:cNvPr id="2" name="그룹 14"/>
          <p:cNvGrpSpPr/>
          <p:nvPr/>
        </p:nvGrpSpPr>
        <p:grpSpPr>
          <a:xfrm>
            <a:off x="125002" y="430211"/>
            <a:ext cx="356661" cy="395290"/>
            <a:chOff x="4006861" y="1601776"/>
            <a:chExt cx="322281" cy="357180"/>
          </a:xfrm>
          <a:solidFill>
            <a:schemeClr val="bg1"/>
          </a:solidFill>
        </p:grpSpPr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125929" y="1674795"/>
              <a:ext cx="141288" cy="109537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006861" y="1725595"/>
              <a:ext cx="234950" cy="233361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4191024" y="1716073"/>
              <a:ext cx="111125" cy="141287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4267228" y="1601776"/>
              <a:ext cx="61914" cy="114299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33" name="한쪽 모서리가 잘린 사각형 32"/>
          <p:cNvSpPr/>
          <p:nvPr/>
        </p:nvSpPr>
        <p:spPr>
          <a:xfrm>
            <a:off x="1207644" y="1425875"/>
            <a:ext cx="1153181" cy="311151"/>
          </a:xfrm>
          <a:prstGeom prst="snip1Rect">
            <a:avLst>
              <a:gd name="adj" fmla="val 46055"/>
            </a:avLst>
          </a:prstGeom>
          <a:solidFill>
            <a:schemeClr val="accent4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+mn-ea"/>
              </a:rPr>
              <a:t>MafiaClient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8489092" y="1641333"/>
            <a:ext cx="234777" cy="234777"/>
            <a:chOff x="2921443" y="5484454"/>
            <a:chExt cx="374650" cy="374650"/>
          </a:xfrm>
        </p:grpSpPr>
        <p:sp>
          <p:nvSpPr>
            <p:cNvPr id="49" name="타원 48"/>
            <p:cNvSpPr/>
            <p:nvPr/>
          </p:nvSpPr>
          <p:spPr>
            <a:xfrm>
              <a:off x="2921443" y="5484454"/>
              <a:ext cx="374650" cy="37465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Freeform 6"/>
            <p:cNvSpPr>
              <a:spLocks/>
            </p:cNvSpPr>
            <p:nvPr/>
          </p:nvSpPr>
          <p:spPr bwMode="auto">
            <a:xfrm>
              <a:off x="3010961" y="5585567"/>
              <a:ext cx="193614" cy="17165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489092" y="1365365"/>
            <a:ext cx="234777" cy="234777"/>
            <a:chOff x="2921443" y="5484454"/>
            <a:chExt cx="374650" cy="374650"/>
          </a:xfrm>
        </p:grpSpPr>
        <p:sp>
          <p:nvSpPr>
            <p:cNvPr id="52" name="타원 51"/>
            <p:cNvSpPr/>
            <p:nvPr/>
          </p:nvSpPr>
          <p:spPr>
            <a:xfrm>
              <a:off x="2921443" y="5484454"/>
              <a:ext cx="374650" cy="37465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Freeform 6"/>
            <p:cNvSpPr>
              <a:spLocks/>
            </p:cNvSpPr>
            <p:nvPr/>
          </p:nvSpPr>
          <p:spPr bwMode="auto">
            <a:xfrm>
              <a:off x="3010961" y="5585567"/>
              <a:ext cx="193614" cy="17165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8489092" y="1917301"/>
            <a:ext cx="234777" cy="234777"/>
            <a:chOff x="2921443" y="5484454"/>
            <a:chExt cx="374650" cy="374650"/>
          </a:xfrm>
        </p:grpSpPr>
        <p:sp>
          <p:nvSpPr>
            <p:cNvPr id="55" name="타원 54"/>
            <p:cNvSpPr/>
            <p:nvPr/>
          </p:nvSpPr>
          <p:spPr>
            <a:xfrm>
              <a:off x="2921443" y="5484454"/>
              <a:ext cx="374650" cy="37465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3010961" y="5585567"/>
              <a:ext cx="193614" cy="17165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489092" y="2180911"/>
            <a:ext cx="234777" cy="234777"/>
            <a:chOff x="2921443" y="5484454"/>
            <a:chExt cx="374650" cy="374650"/>
          </a:xfrm>
        </p:grpSpPr>
        <p:sp>
          <p:nvSpPr>
            <p:cNvPr id="58" name="타원 57"/>
            <p:cNvSpPr/>
            <p:nvPr/>
          </p:nvSpPr>
          <p:spPr>
            <a:xfrm>
              <a:off x="2921443" y="5484454"/>
              <a:ext cx="374650" cy="37465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Freeform 6"/>
            <p:cNvSpPr>
              <a:spLocks/>
            </p:cNvSpPr>
            <p:nvPr/>
          </p:nvSpPr>
          <p:spPr bwMode="auto">
            <a:xfrm>
              <a:off x="3010961" y="5585567"/>
              <a:ext cx="193614" cy="17165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8489092" y="2452759"/>
            <a:ext cx="234777" cy="234777"/>
            <a:chOff x="2921443" y="5484454"/>
            <a:chExt cx="374650" cy="374650"/>
          </a:xfrm>
        </p:grpSpPr>
        <p:sp>
          <p:nvSpPr>
            <p:cNvPr id="61" name="타원 60"/>
            <p:cNvSpPr/>
            <p:nvPr/>
          </p:nvSpPr>
          <p:spPr>
            <a:xfrm>
              <a:off x="2921443" y="5484454"/>
              <a:ext cx="374650" cy="37465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0961" y="5585567"/>
              <a:ext cx="193614" cy="17165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8489092" y="2724608"/>
            <a:ext cx="234777" cy="234777"/>
            <a:chOff x="2921443" y="5484454"/>
            <a:chExt cx="374650" cy="374650"/>
          </a:xfrm>
        </p:grpSpPr>
        <p:sp>
          <p:nvSpPr>
            <p:cNvPr id="64" name="타원 63"/>
            <p:cNvSpPr/>
            <p:nvPr/>
          </p:nvSpPr>
          <p:spPr>
            <a:xfrm>
              <a:off x="2921443" y="5484454"/>
              <a:ext cx="374650" cy="37465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Freeform 6"/>
            <p:cNvSpPr>
              <a:spLocks/>
            </p:cNvSpPr>
            <p:nvPr/>
          </p:nvSpPr>
          <p:spPr bwMode="auto">
            <a:xfrm>
              <a:off x="3010961" y="5585567"/>
              <a:ext cx="193614" cy="17165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43754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40" y="2257425"/>
            <a:ext cx="5238750" cy="2343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587" y="1022298"/>
            <a:ext cx="522922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552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062" y="333375"/>
            <a:ext cx="5095875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412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734" y="504799"/>
            <a:ext cx="4400550" cy="981075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1912049" y="1830047"/>
            <a:ext cx="4293484" cy="4315663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6745574" y="1818676"/>
            <a:ext cx="4309479" cy="432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7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</a:rPr>
              <a:t>6. NCS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>
                <a:solidFill>
                  <a:srgbClr val="3A3A3A"/>
                </a:solidFill>
                <a:cs typeface="Aharoni" panose="02010803020104030203" pitchFamily="2" charset="-79"/>
              </a:rPr>
              <a:t>6</a:t>
            </a:r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NCS</a:t>
            </a:r>
            <a:endParaRPr lang="en-US" altLang="ko-KR" sz="1100" dirty="0" smtClean="0">
              <a:solidFill>
                <a:srgbClr val="3A3A3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>
                <a:solidFill>
                  <a:srgbClr val="3A3A3A"/>
                </a:solidFill>
              </a:rPr>
              <a:t>협조</a:t>
            </a: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193774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876" y="1872755"/>
            <a:ext cx="7682925" cy="380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9121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 flipV="1">
            <a:off x="0" y="4135420"/>
            <a:ext cx="8996458" cy="2059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3. CODE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3.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CODE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 smtClean="0">
                <a:solidFill>
                  <a:srgbClr val="3A3A3A"/>
                </a:solidFill>
              </a:rPr>
              <a:t>협조</a:t>
            </a:r>
            <a:endParaRPr lang="ko-KR" altLang="en-US" sz="1100" dirty="0">
              <a:solidFill>
                <a:srgbClr val="3A3A3A"/>
              </a:solidFill>
            </a:endParaRPr>
          </a:p>
        </p:txBody>
      </p:sp>
      <p:grpSp>
        <p:nvGrpSpPr>
          <p:cNvPr id="3" name="Group 14"/>
          <p:cNvGrpSpPr>
            <a:grpSpLocks noChangeAspect="1"/>
          </p:cNvGrpSpPr>
          <p:nvPr/>
        </p:nvGrpSpPr>
        <p:grpSpPr bwMode="auto">
          <a:xfrm>
            <a:off x="150402" y="521677"/>
            <a:ext cx="283317" cy="240323"/>
            <a:chOff x="3669" y="3943"/>
            <a:chExt cx="626" cy="531"/>
          </a:xfrm>
          <a:solidFill>
            <a:schemeClr val="bg1"/>
          </a:solidFill>
        </p:grpSpPr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75265" y="3081724"/>
            <a:ext cx="2331889" cy="1918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타원 28"/>
          <p:cNvSpPr/>
          <p:nvPr/>
        </p:nvSpPr>
        <p:spPr>
          <a:xfrm>
            <a:off x="1384458" y="4060453"/>
            <a:ext cx="154051" cy="1540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277516" y="4062104"/>
            <a:ext cx="154051" cy="1540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170574" y="4076619"/>
            <a:ext cx="154051" cy="1540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063632" y="4076619"/>
            <a:ext cx="154051" cy="1540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cxnSp>
        <p:nvCxnSpPr>
          <p:cNvPr id="33" name="직선 연결선 32"/>
          <p:cNvCxnSpPr>
            <a:stCxn id="29" idx="0"/>
            <a:endCxn id="44" idx="0"/>
          </p:cNvCxnSpPr>
          <p:nvPr/>
        </p:nvCxnSpPr>
        <p:spPr>
          <a:xfrm flipH="1" flipV="1">
            <a:off x="1461483" y="2956456"/>
            <a:ext cx="1" cy="110399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6870361" y="5318503"/>
            <a:ext cx="540588" cy="540588"/>
            <a:chOff x="6518667" y="2662022"/>
            <a:chExt cx="693961" cy="69396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5" name="타원 34"/>
            <p:cNvSpPr/>
            <p:nvPr/>
          </p:nvSpPr>
          <p:spPr>
            <a:xfrm flipH="1">
              <a:off x="6518667" y="2662022"/>
              <a:ext cx="693961" cy="693961"/>
            </a:xfrm>
            <a:prstGeom prst="ellipse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자유형 35"/>
            <p:cNvSpPr>
              <a:spLocks/>
            </p:cNvSpPr>
            <p:nvPr/>
          </p:nvSpPr>
          <p:spPr bwMode="auto">
            <a:xfrm>
              <a:off x="6737367" y="2896735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977304" y="2427801"/>
            <a:ext cx="540588" cy="540588"/>
            <a:chOff x="6518667" y="4399632"/>
            <a:chExt cx="693961" cy="69396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8" name="타원 37"/>
            <p:cNvSpPr/>
            <p:nvPr/>
          </p:nvSpPr>
          <p:spPr>
            <a:xfrm flipH="1" flipV="1">
              <a:off x="6518667" y="4399632"/>
              <a:ext cx="693961" cy="693961"/>
            </a:xfrm>
            <a:prstGeom prst="ellipse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Freeform 36"/>
            <p:cNvSpPr>
              <a:spLocks noEditPoints="1"/>
            </p:cNvSpPr>
            <p:nvPr/>
          </p:nvSpPr>
          <p:spPr bwMode="auto">
            <a:xfrm>
              <a:off x="6789927" y="4619259"/>
              <a:ext cx="151435" cy="254701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084245" y="5318503"/>
            <a:ext cx="540588" cy="540588"/>
            <a:chOff x="4726150" y="2662022"/>
            <a:chExt cx="693961" cy="69396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1" name="타원 40"/>
            <p:cNvSpPr/>
            <p:nvPr/>
          </p:nvSpPr>
          <p:spPr>
            <a:xfrm>
              <a:off x="4726150" y="2662022"/>
              <a:ext cx="693961" cy="693961"/>
            </a:xfrm>
            <a:prstGeom prst="ellipse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" name="자유형 41"/>
            <p:cNvSpPr>
              <a:spLocks/>
            </p:cNvSpPr>
            <p:nvPr/>
          </p:nvSpPr>
          <p:spPr bwMode="auto">
            <a:xfrm>
              <a:off x="4958956" y="2868173"/>
              <a:ext cx="228350" cy="253098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191189" y="2415868"/>
            <a:ext cx="540588" cy="540588"/>
            <a:chOff x="4726150" y="4399632"/>
            <a:chExt cx="693961" cy="69396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4" name="타원 43"/>
            <p:cNvSpPr/>
            <p:nvPr/>
          </p:nvSpPr>
          <p:spPr>
            <a:xfrm flipV="1">
              <a:off x="4726150" y="4399632"/>
              <a:ext cx="693961" cy="693961"/>
            </a:xfrm>
            <a:prstGeom prst="ellipse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45" name="Group 20"/>
            <p:cNvGrpSpPr>
              <a:grpSpLocks noChangeAspect="1"/>
            </p:cNvGrpSpPr>
            <p:nvPr/>
          </p:nvGrpSpPr>
          <p:grpSpPr bwMode="auto">
            <a:xfrm>
              <a:off x="4971967" y="4590387"/>
              <a:ext cx="202327" cy="275985"/>
              <a:chOff x="2597" y="4163"/>
              <a:chExt cx="217" cy="296"/>
            </a:xfrm>
            <a:grpFill/>
          </p:grpSpPr>
          <p:sp>
            <p:nvSpPr>
              <p:cNvPr id="4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4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4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4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cxnSp>
        <p:nvCxnSpPr>
          <p:cNvPr id="51" name="직선 연결선 50"/>
          <p:cNvCxnSpPr/>
          <p:nvPr/>
        </p:nvCxnSpPr>
        <p:spPr>
          <a:xfrm flipH="1" flipV="1">
            <a:off x="3354539" y="4214506"/>
            <a:ext cx="1" cy="110399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 flipV="1">
            <a:off x="5247600" y="2956456"/>
            <a:ext cx="1" cy="110399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 flipV="1">
            <a:off x="7140656" y="4214506"/>
            <a:ext cx="1" cy="110399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512844" y="4452612"/>
            <a:ext cx="19119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algn="ctr">
              <a:lnSpc>
                <a:spcPct val="150000"/>
              </a:lnSpc>
            </a:pPr>
            <a:r>
              <a:rPr lang="en-US" altLang="ko-KR" sz="1200" b="1" u="sng" dirty="0" smtClean="0">
                <a:latin typeface="+mn-ea"/>
              </a:rPr>
              <a:t>AppServer.java</a:t>
            </a:r>
          </a:p>
          <a:p>
            <a:pPr marL="90488" algn="ctr">
              <a:lnSpc>
                <a:spcPct val="150000"/>
              </a:lnSpc>
            </a:pPr>
            <a:r>
              <a:rPr lang="en-US" altLang="ko-KR" sz="1200" b="1" u="sng" dirty="0" smtClean="0">
                <a:latin typeface="+mn-ea"/>
              </a:rPr>
              <a:t>AppServerThread.java</a:t>
            </a:r>
          </a:p>
          <a:p>
            <a:pPr marL="90488"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서버 및 서버 </a:t>
            </a:r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쓰레드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323071" y="2578771"/>
            <a:ext cx="21583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lvl="0" algn="ctr">
              <a:lnSpc>
                <a:spcPct val="150000"/>
              </a:lnSpc>
            </a:pPr>
            <a:r>
              <a:rPr lang="en-US" altLang="ko-KR" sz="1200" b="1" u="sng" dirty="0" smtClean="0">
                <a:solidFill>
                  <a:prstClr val="black"/>
                </a:solidFill>
              </a:rPr>
              <a:t>MafiaClient.java</a:t>
            </a:r>
          </a:p>
          <a:p>
            <a:pPr marL="90488" lvl="0" algn="ctr">
              <a:lnSpc>
                <a:spcPct val="150000"/>
              </a:lnSpc>
            </a:pPr>
            <a:r>
              <a:rPr lang="en-US" altLang="ko-KR" sz="1200" b="1" u="sng" dirty="0" smtClean="0">
                <a:solidFill>
                  <a:prstClr val="black"/>
                </a:solidFill>
              </a:rPr>
              <a:t>MafiaClientThread.java</a:t>
            </a:r>
          </a:p>
          <a:p>
            <a:pPr marL="90488" lvl="0"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>
                    <a:lumMod val="50000"/>
                  </a:prstClr>
                </a:solidFill>
              </a:rPr>
              <a:t>게임 클라이언트 및 </a:t>
            </a:r>
            <a:r>
              <a:rPr lang="ko-KR" altLang="en-US" sz="1200" dirty="0" err="1" smtClean="0">
                <a:solidFill>
                  <a:prstClr val="white">
                    <a:lumMod val="50000"/>
                  </a:prstClr>
                </a:solidFill>
              </a:rPr>
              <a:t>쓰레드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284349" y="4452612"/>
            <a:ext cx="19198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lvl="0" algn="ctr">
              <a:lnSpc>
                <a:spcPct val="150000"/>
              </a:lnSpc>
            </a:pPr>
            <a:r>
              <a:rPr lang="en-US" altLang="ko-KR" sz="1200" b="1" u="sng" dirty="0" smtClean="0">
                <a:solidFill>
                  <a:prstClr val="black"/>
                </a:solidFill>
              </a:rPr>
              <a:t>MafiaLogin.java</a:t>
            </a:r>
          </a:p>
          <a:p>
            <a:pPr marL="90488" lvl="0"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>
                    <a:lumMod val="50000"/>
                  </a:prstClr>
                </a:solidFill>
              </a:rPr>
              <a:t>로그인 윈도우</a:t>
            </a:r>
            <a:endParaRPr lang="en-US" altLang="ko-KR" sz="1200" dirty="0" smtClean="0">
              <a:solidFill>
                <a:prstClr val="white">
                  <a:lumMod val="50000"/>
                </a:prstClr>
              </a:solidFill>
            </a:endParaRPr>
          </a:p>
          <a:p>
            <a:pPr marL="90488" lvl="0"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>
                    <a:lumMod val="50000"/>
                  </a:prstClr>
                </a:solidFill>
              </a:rPr>
              <a:t>닉네임 및 </a:t>
            </a:r>
            <a:r>
              <a:rPr lang="en-US" altLang="ko-KR" sz="1200" dirty="0" smtClean="0">
                <a:solidFill>
                  <a:prstClr val="white">
                    <a:lumMod val="50000"/>
                  </a:prstClr>
                </a:solidFill>
              </a:rPr>
              <a:t>IP </a:t>
            </a:r>
            <a:r>
              <a:rPr lang="ko-KR" altLang="en-US" sz="1200" dirty="0" smtClean="0">
                <a:solidFill>
                  <a:prstClr val="white">
                    <a:lumMod val="50000"/>
                  </a:prstClr>
                </a:solidFill>
              </a:rPr>
              <a:t>입력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955957" y="2570533"/>
            <a:ext cx="24054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lvl="0" algn="ctr">
              <a:lnSpc>
                <a:spcPct val="150000"/>
              </a:lnSpc>
            </a:pPr>
            <a:r>
              <a:rPr lang="en-US" altLang="ko-KR" sz="1200" b="1" u="sng" dirty="0" smtClean="0">
                <a:solidFill>
                  <a:prstClr val="black"/>
                </a:solidFill>
              </a:rPr>
              <a:t>GameDialog.java</a:t>
            </a:r>
          </a:p>
          <a:p>
            <a:pPr marL="90488" lvl="0" algn="ctr">
              <a:lnSpc>
                <a:spcPct val="150000"/>
              </a:lnSpc>
            </a:pPr>
            <a:r>
              <a:rPr lang="en-US" altLang="ko-KR" sz="1200" b="1" u="sng" dirty="0" smtClean="0">
                <a:solidFill>
                  <a:prstClr val="black"/>
                </a:solidFill>
              </a:rPr>
              <a:t>HtpDialog.java</a:t>
            </a:r>
          </a:p>
          <a:p>
            <a:pPr marL="90488" lvl="0"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>
                    <a:lumMod val="50000"/>
                  </a:prstClr>
                </a:solidFill>
              </a:rPr>
              <a:t>승리 조건에 따른 결과 윈도우</a:t>
            </a:r>
            <a:endParaRPr lang="en-US" altLang="ko-KR" sz="1200" dirty="0" smtClean="0">
              <a:solidFill>
                <a:prstClr val="white">
                  <a:lumMod val="50000"/>
                </a:prstClr>
              </a:solidFill>
            </a:endParaRPr>
          </a:p>
          <a:p>
            <a:pPr marL="90488" lvl="0"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>
                    <a:lumMod val="50000"/>
                  </a:prstClr>
                </a:solidFill>
              </a:rPr>
              <a:t>게임 방법 윈도우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3" name="원호 62"/>
          <p:cNvSpPr/>
          <p:nvPr/>
        </p:nvSpPr>
        <p:spPr>
          <a:xfrm>
            <a:off x="8445103" y="2564453"/>
            <a:ext cx="3215078" cy="3215079"/>
          </a:xfrm>
          <a:prstGeom prst="arc">
            <a:avLst>
              <a:gd name="adj1" fmla="val 12288061"/>
              <a:gd name="adj2" fmla="val 2818742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grpSp>
        <p:nvGrpSpPr>
          <p:cNvPr id="64" name="Group 14"/>
          <p:cNvGrpSpPr>
            <a:grpSpLocks noChangeAspect="1"/>
          </p:cNvGrpSpPr>
          <p:nvPr/>
        </p:nvGrpSpPr>
        <p:grpSpPr bwMode="auto">
          <a:xfrm>
            <a:off x="10247869" y="5292534"/>
            <a:ext cx="1556952" cy="1320681"/>
            <a:chOff x="3669" y="3943"/>
            <a:chExt cx="626" cy="531"/>
          </a:xfrm>
          <a:solidFill>
            <a:srgbClr val="5C7392"/>
          </a:solidFill>
        </p:grpSpPr>
        <p:sp>
          <p:nvSpPr>
            <p:cNvPr id="65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6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5262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1207008" y="1342768"/>
            <a:ext cx="5432689" cy="5172332"/>
          </a:xfrm>
          <a:prstGeom prst="roundRect">
            <a:avLst>
              <a:gd name="adj" fmla="val 4400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prstClr val="white"/>
                </a:solidFill>
              </a:rPr>
              <a:t>l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3. CODE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010400" y="1337948"/>
            <a:ext cx="4563763" cy="2154894"/>
          </a:xfrm>
          <a:prstGeom prst="roundRect">
            <a:avLst>
              <a:gd name="adj" fmla="val 5484"/>
            </a:avLst>
          </a:prstGeom>
          <a:solidFill>
            <a:srgbClr val="5C7392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3. </a:t>
            </a:r>
            <a:r>
              <a:rPr lang="en-US" altLang="ko-KR" sz="4000" b="1" i="1" dirty="0" smtClean="0">
                <a:solidFill>
                  <a:srgbClr val="3A3A3A"/>
                </a:solidFill>
                <a:cs typeface="Aharoni" panose="02010803020104030203" pitchFamily="2" charset="-79"/>
              </a:rPr>
              <a:t>CODE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3A3A3A"/>
                </a:solidFill>
              </a:rPr>
              <a:t>JAVA TEAM PROJECT - </a:t>
            </a:r>
            <a:r>
              <a:rPr lang="ko-KR" altLang="en-US" sz="1100" dirty="0" smtClean="0">
                <a:solidFill>
                  <a:srgbClr val="3A3A3A"/>
                </a:solidFill>
              </a:rPr>
              <a:t>협조</a:t>
            </a:r>
            <a:endParaRPr lang="ko-KR" altLang="en-US" sz="1100" dirty="0">
              <a:solidFill>
                <a:srgbClr val="3A3A3A"/>
              </a:solidFill>
            </a:endParaRPr>
          </a:p>
        </p:txBody>
      </p:sp>
      <p:grpSp>
        <p:nvGrpSpPr>
          <p:cNvPr id="2" name="Group 14"/>
          <p:cNvGrpSpPr>
            <a:grpSpLocks noChangeAspect="1"/>
          </p:cNvGrpSpPr>
          <p:nvPr/>
        </p:nvGrpSpPr>
        <p:grpSpPr bwMode="auto">
          <a:xfrm>
            <a:off x="150402" y="521677"/>
            <a:ext cx="283317" cy="240323"/>
            <a:chOff x="3669" y="3943"/>
            <a:chExt cx="626" cy="531"/>
          </a:xfrm>
          <a:solidFill>
            <a:schemeClr val="bg1"/>
          </a:solidFill>
        </p:grpSpPr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21" name="한쪽 모서리가 잘린 사각형 20"/>
          <p:cNvSpPr/>
          <p:nvPr/>
        </p:nvSpPr>
        <p:spPr>
          <a:xfrm>
            <a:off x="1207644" y="1738912"/>
            <a:ext cx="2384053" cy="311151"/>
          </a:xfrm>
          <a:prstGeom prst="snip1Rect">
            <a:avLst>
              <a:gd name="adj" fmla="val 46055"/>
            </a:avLst>
          </a:prstGeom>
          <a:solidFill>
            <a:srgbClr val="5C7392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100" b="1" dirty="0" err="1" smtClean="0">
                <a:solidFill>
                  <a:schemeClr val="bg1"/>
                </a:solidFill>
                <a:latin typeface="+mn-ea"/>
              </a:rPr>
              <a:t>MafiaLogin</a:t>
            </a:r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1547" y="3751739"/>
            <a:ext cx="4777946" cy="2546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8099" y="2572712"/>
            <a:ext cx="4902619" cy="318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직사각형 2"/>
          <p:cNvSpPr/>
          <p:nvPr/>
        </p:nvSpPr>
        <p:spPr>
          <a:xfrm>
            <a:off x="2419006" y="5378335"/>
            <a:ext cx="2377440" cy="249382"/>
          </a:xfrm>
          <a:prstGeom prst="rect">
            <a:avLst/>
          </a:prstGeom>
          <a:noFill/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20152" y="5378335"/>
            <a:ext cx="815878" cy="24938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4" idx="2"/>
          </p:cNvCxnSpPr>
          <p:nvPr/>
        </p:nvCxnSpPr>
        <p:spPr>
          <a:xfrm rot="16200000" flipH="1">
            <a:off x="6126727" y="4729081"/>
            <a:ext cx="224443" cy="2021714"/>
          </a:xfrm>
          <a:prstGeom prst="bentConnector2">
            <a:avLst/>
          </a:prstGeom>
          <a:ln w="12700">
            <a:solidFill>
              <a:schemeClr val="accent2"/>
            </a:solidFill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3" idx="0"/>
          </p:cNvCxnSpPr>
          <p:nvPr/>
        </p:nvCxnSpPr>
        <p:spPr>
          <a:xfrm rot="5400000" flipH="1" flipV="1">
            <a:off x="4912346" y="3040877"/>
            <a:ext cx="1032838" cy="3642079"/>
          </a:xfrm>
          <a:prstGeom prst="bentConnector2">
            <a:avLst/>
          </a:prstGeom>
          <a:ln w="12700">
            <a:solidFill>
              <a:schemeClr val="accent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7692003" y="1596845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이름 입력 시 글자 수 제한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  <a:p>
            <a:pPr marL="90488" lvl="0">
              <a:lnSpc>
                <a:spcPct val="150000"/>
              </a:lnSpc>
            </a:pPr>
            <a:r>
              <a:rPr lang="en-US" altLang="ko-KR" sz="1200" b="1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JTextFiled</a:t>
            </a: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 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클릭 시 </a:t>
            </a: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Text 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초기화 수행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692003" y="2519723"/>
            <a:ext cx="3200556" cy="692489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lvl="0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Start 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버튼 클릭으로 네트워크 소켓 연결</a:t>
            </a:r>
            <a:endParaRPr lang="en-US" altLang="ko-KR" sz="1200" b="1" dirty="0" smtClean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  <a:p>
            <a:pPr marL="90488" lvl="0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How to play </a:t>
            </a:r>
            <a:r>
              <a:rPr lang="ko-KR" altLang="en-US" sz="12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lt"/>
              </a:rPr>
              <a:t>버튼으로 게임 설명</a:t>
            </a:r>
            <a:endParaRPr lang="ko-KR" altLang="en-US" sz="1200" b="1" dirty="0">
              <a:solidFill>
                <a:prstClr val="black">
                  <a:lumMod val="95000"/>
                  <a:lumOff val="5000"/>
                </a:prst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262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</TotalTime>
  <Words>1653</Words>
  <Application>Microsoft Office PowerPoint</Application>
  <PresentationFormat>사용자 지정</PresentationFormat>
  <Paragraphs>477</Paragraphs>
  <Slides>73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Windows User</cp:lastModifiedBy>
  <cp:revision>227</cp:revision>
  <dcterms:created xsi:type="dcterms:W3CDTF">2017-03-17T06:25:58Z</dcterms:created>
  <dcterms:modified xsi:type="dcterms:W3CDTF">2018-10-04T07:09:02Z</dcterms:modified>
</cp:coreProperties>
</file>